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0" r:id="rId3"/>
    <p:sldId id="259" r:id="rId4"/>
    <p:sldId id="271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66" r:id="rId13"/>
    <p:sldId id="267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7"/>
  </p:normalViewPr>
  <p:slideViewPr>
    <p:cSldViewPr snapToGrid="0" snapToObjects="1">
      <p:cViewPr>
        <p:scale>
          <a:sx n="93" d="100"/>
          <a:sy n="93" d="100"/>
        </p:scale>
        <p:origin x="9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2099127995362"/>
          <c:y val="4.1197286936007077E-2"/>
          <c:w val="0.77533280996359122"/>
          <c:h val="0.9176054261279857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45-3649-AED0-8696D2EA8040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…</c:v>
                </c:pt>
                <c:pt idx="1">
                  <c:v>Bulgaria</c:v>
                </c:pt>
                <c:pt idx="2">
                  <c:v>Romania</c:v>
                </c:pt>
                <c:pt idx="3">
                  <c:v>Latvia</c:v>
                </c:pt>
                <c:pt idx="4">
                  <c:v>Lithuania</c:v>
                </c:pt>
                <c:pt idx="5">
                  <c:v>Hungary</c:v>
                </c:pt>
                <c:pt idx="6">
                  <c:v>…</c:v>
                </c:pt>
                <c:pt idx="7">
                  <c:v>Germany</c:v>
                </c:pt>
                <c:pt idx="8">
                  <c:v>Italy</c:v>
                </c:pt>
                <c:pt idx="9">
                  <c:v>Austria</c:v>
                </c:pt>
                <c:pt idx="10">
                  <c:v>France</c:v>
                </c:pt>
                <c:pt idx="11">
                  <c:v>UK</c:v>
                </c:pt>
              </c:strCache>
            </c:strRef>
          </c:cat>
          <c:val>
            <c:numRef>
              <c:f>Sheet1!$B$2:$B$13</c:f>
              <c:numCache>
                <c:formatCode>_([$€-2]\ * #,##0_);_([$€-2]\ * \(#,##0\);_([$€-2]\ * "-"??_);_(@_)</c:formatCode>
                <c:ptCount val="12"/>
                <c:pt idx="0" formatCode="General">
                  <c:v>0</c:v>
                </c:pt>
                <c:pt idx="1">
                  <c:v>1501.1547344110854</c:v>
                </c:pt>
                <c:pt idx="2">
                  <c:v>1837.1824480369514</c:v>
                </c:pt>
                <c:pt idx="3">
                  <c:v>2652.4249422632793</c:v>
                </c:pt>
                <c:pt idx="4">
                  <c:v>2736.7205542725173</c:v>
                </c:pt>
                <c:pt idx="5">
                  <c:v>2904.1570438799076</c:v>
                </c:pt>
                <c:pt idx="7">
                  <c:v>6821.0161662817554</c:v>
                </c:pt>
                <c:pt idx="8">
                  <c:v>9744.8036951501163</c:v>
                </c:pt>
                <c:pt idx="9">
                  <c:v>13347.57505773672</c:v>
                </c:pt>
                <c:pt idx="10">
                  <c:v>14775.981524249422</c:v>
                </c:pt>
                <c:pt idx="11">
                  <c:v>23314.087759815244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D-A04E-BACF-69F8772AB56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977147567"/>
        <c:axId val="2011147663"/>
      </c:barChart>
      <c:catAx>
        <c:axId val="19771475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1147663"/>
        <c:crosses val="autoZero"/>
        <c:auto val="1"/>
        <c:lblAlgn val="ctr"/>
        <c:lblOffset val="100"/>
        <c:noMultiLvlLbl val="0"/>
      </c:catAx>
      <c:valAx>
        <c:axId val="2011147663"/>
        <c:scaling>
          <c:orientation val="minMax"/>
          <c:max val="27000"/>
          <c:min val="0"/>
        </c:scaling>
        <c:delete val="1"/>
        <c:axPos val="b"/>
        <c:numFmt formatCode="[$€-2]\ #,##0" sourceLinked="0"/>
        <c:majorTickMark val="out"/>
        <c:minorTickMark val="none"/>
        <c:tickLblPos val="nextTo"/>
        <c:crossAx val="1977147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8586586333402012"/>
          <c:y val="0"/>
          <c:w val="0.42001525276225682"/>
          <c:h val="0.856230336216832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0.15861377674561825"/>
                  <c:y val="-3.808060554759460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634-F04D-8448-C216CAD6DA6D}"/>
                </c:ext>
              </c:extLst>
            </c:dLbl>
            <c:dLbl>
              <c:idx val="2"/>
              <c:layout>
                <c:manualLayout>
                  <c:x val="-0.16681793761177083"/>
                  <c:y val="3.808060554759460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634-F04D-8448-C216CAD6DA6D}"/>
                </c:ext>
              </c:extLst>
            </c:dLbl>
            <c:dLbl>
              <c:idx val="3"/>
              <c:layout>
                <c:manualLayout>
                  <c:x val="-0.1804915390553587"/>
                  <c:y val="7.616121109518921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34-F04D-8448-C216CAD6DA6D}"/>
                </c:ext>
              </c:extLst>
            </c:dLbl>
            <c:dLbl>
              <c:idx val="4"/>
              <c:layout>
                <c:manualLayout>
                  <c:x val="-0.17775681876664115"/>
                  <c:y val="3.808060554759460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634-F04D-8448-C216CAD6DA6D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SIZEx2019_BUILT              </c:v>
                </c:pt>
                <c:pt idx="1">
                  <c:v>SIZExMEDIUM_QUALITY              </c:v>
                </c:pt>
                <c:pt idx="2">
                  <c:v>SIZExGOOD_QUALITY              </c:v>
                </c:pt>
                <c:pt idx="3">
                  <c:v>FROM_CENTRExAVG_PRICE              </c:v>
                </c:pt>
                <c:pt idx="4">
                  <c:v>SIZExTO_BE_REFURBISHED              </c:v>
                </c:pt>
                <c:pt idx="5">
                  <c:v>SIZExPANORMAIC              </c:v>
                </c:pt>
                <c:pt idx="6">
                  <c:v>SIZEx2ndDISTRICT              </c:v>
                </c:pt>
                <c:pt idx="7">
                  <c:v>SIZExLIFT              </c:v>
                </c:pt>
                <c:pt idx="8">
                  <c:v>SIZE^2              </c:v>
                </c:pt>
                <c:pt idx="9">
                  <c:v>SIZExAVG_PRICE              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1.692701</c:v>
                </c:pt>
                <c:pt idx="1">
                  <c:v>-1.807045</c:v>
                </c:pt>
                <c:pt idx="2">
                  <c:v>-1.988883</c:v>
                </c:pt>
                <c:pt idx="3">
                  <c:v>-2.1127389999999999</c:v>
                </c:pt>
                <c:pt idx="4">
                  <c:v>-2.352115</c:v>
                </c:pt>
                <c:pt idx="5">
                  <c:v>2.36442</c:v>
                </c:pt>
                <c:pt idx="6">
                  <c:v>2.7001170000000001</c:v>
                </c:pt>
                <c:pt idx="7">
                  <c:v>3.3372839999999999</c:v>
                </c:pt>
                <c:pt idx="8">
                  <c:v>5.9481700000000002</c:v>
                </c:pt>
                <c:pt idx="9">
                  <c:v>16.065034000000001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34-F04D-8448-C216CAD6DA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67513727"/>
        <c:axId val="2066892335"/>
      </c:barChart>
      <c:catAx>
        <c:axId val="2067513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6892335"/>
        <c:crosses val="autoZero"/>
        <c:auto val="1"/>
        <c:lblAlgn val="ctr"/>
        <c:lblOffset val="100"/>
        <c:noMultiLvlLbl val="0"/>
      </c:catAx>
      <c:valAx>
        <c:axId val="20668923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7513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4AFF5-22F7-214E-A071-287C838319C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47B22-E9D2-F043-B392-00F9178C7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5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7B22-E9D2-F043-B392-00F9178C78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1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7B22-E9D2-F043-B392-00F9178C78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94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7B22-E9D2-F043-B392-00F9178C78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8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7B22-E9D2-F043-B392-00F9178C78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3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7B22-E9D2-F043-B392-00F9178C78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33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47B22-E9D2-F043-B392-00F9178C78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7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B763-5DE4-BA4B-93FC-34F62219F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AA645-2223-854C-9929-A80D93F94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BD1E9-9F88-0944-9CA9-63D38585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6611-B900-524C-A296-22D76D2405CC}" type="datetime1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F3ED6-C20E-1144-95C4-E2919854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50DEF-B1B2-8E4E-B37A-2689EC3E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8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128DE-FCF6-6B44-A641-07E69A2D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9C081-DCF9-A245-B07A-2584937D2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CB28E-647A-BF4A-A48D-4F573A7F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8A796-12D5-FD43-A701-555A336604FA}" type="datetime1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E49C4-2CEC-3A4F-AF88-D012B94A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70ADB-7A06-3F45-9C9A-5841E2B4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6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14532E-E3CB-C542-BD12-B17B2A8DE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4325A-8A28-D140-BA3D-BAB491049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4007C-3E0B-DB47-85A7-F191EB4A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B9F9-B7AB-5145-8614-8364A66456AD}" type="datetime1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97BA3-2DF8-244E-B3C0-AC8F7EF3F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8BD1-1EBA-8348-A300-6C00A57F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C86D-D955-0A4C-A5FC-02881D93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37F3E-F53A-B749-8BE8-811105FCB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42F32-CCDB-6C45-8944-1BF396E1A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556D-BBFD-AC47-9EC1-5A29B6015595}" type="datetime1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6BFA4-24C1-B44C-9C7C-61A89977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45EDB-681E-714D-81BC-1C6DE84E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2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022B-300B-B049-9B16-1EC61DCB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29133-FDC8-264A-93DA-D69BE451D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FBEF9-6851-5342-8765-53EBD0D6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FAFAD-871F-1D41-AEF8-016FD54FCF29}" type="datetime1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DE36B-92F1-584A-A5CF-2E3259E5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143FD-866D-D94F-B1AD-0526E1AD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4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F4BE-CD5D-B24B-ACD4-D3304662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9F38A-87E8-9247-BE5D-348D4C4C4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B6360-E7B4-694E-95D7-1D157C633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E2317-2BEE-BD47-B856-9435D405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C65-03A9-E541-89C9-CB30A314BBF0}" type="datetime1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CEC5D-5A79-3F4A-97CB-559C30DB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584FD-2E08-D249-8478-29CA454D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1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DF6E-4DF9-1644-8130-68CC2E6C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FC3AE-5723-2843-9A75-3DB02EBC2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5669E-3138-5A46-9B31-E476DEBD0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1E5D7-1D7D-2D4D-851C-3046A447D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F1C88-B833-3A4D-80BC-5D58A949A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A0D59E-27B8-014E-8315-87E02759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CEB3-DB20-414F-918A-5655B5709A87}" type="datetime1">
              <a:rPr lang="en-US" smtClean="0"/>
              <a:t>10/12/18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16C5E2-1B65-4949-82D2-E7D22FEE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40976B-FC41-F041-960B-F51EBF9B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9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DB7D-2152-8F4D-9EDE-6869E0D2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A923C-2F06-2A4C-A72C-4D2A9996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D5B7-720B-0742-846F-10F7C76C9C81}" type="datetime1">
              <a:rPr lang="en-US" smtClean="0"/>
              <a:t>10/12/18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AB572-A150-F84C-8D88-903FF8DCA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DD4A6-5344-314B-BA22-56D7D107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2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D23A5-A50D-F046-BEE5-E100E559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A6486-EDDB-3C4D-8AE6-3FAFEB2FABD1}" type="datetime1">
              <a:rPr lang="en-US" smtClean="0"/>
              <a:t>10/12/18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C1799-073F-CB49-8060-359F4642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4D191-8DC3-5247-BA40-D9E8A8F0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69D7-CE45-4140-BD0D-30C13B83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360C4-D329-3B4B-8D47-A6C16D523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9801B-C615-FA41-BEE3-838D9C232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8DFB3-3328-AB46-A773-633626B75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440-256E-6142-9298-E067EDC564A2}" type="datetime1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C9420-0EA3-9149-AAF1-C482FE2E9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41E7F-78AA-9D4C-9749-943D3E0E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1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F149-3245-6B4C-9C7B-DEEAD0DF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33400-4AAD-E540-99DF-035C3416D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C808F-081A-9B44-B2C9-AE3CA4747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AD465-1A02-E24D-B533-E483DF7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D074-178C-6846-B344-858E37554FCD}" type="datetime1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20C82-CB7E-D94A-B13D-1907A510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F75-7BE0-2240-BCD1-994CDCF9D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3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625B0-B396-5044-8570-0B3D71BD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57BE3-73F6-0E47-A595-BE477767A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8F9E-78EF-A746-B1B9-F833C20BB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177F1-BCB2-D44F-8ECF-99DED94946AF}" type="datetime1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77EF8-B761-2047-BB38-705DCC176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F04B7-1921-124B-B138-F78C37EAF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2944B-29E0-6046-B9F1-0DA71CBCA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5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9E47-0A34-0742-ADA4-E8F1D8F64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51" y="864450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Regression analysis of apartment prices in Budapest, Hungary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5C2B8-D7A1-464C-9E14-AF2D7CC46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451" y="4976156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Metis, New York</a:t>
            </a:r>
          </a:p>
          <a:p>
            <a:pPr algn="l"/>
            <a:r>
              <a:rPr lang="en-US" dirty="0"/>
              <a:t>10.12.2018</a:t>
            </a:r>
          </a:p>
          <a:p>
            <a:pPr algn="l"/>
            <a:r>
              <a:rPr lang="en-US" dirty="0" err="1"/>
              <a:t>Krisztian</a:t>
            </a:r>
            <a:r>
              <a:rPr lang="en-US" dirty="0"/>
              <a:t> Sandor</a:t>
            </a:r>
          </a:p>
        </p:txBody>
      </p:sp>
    </p:spTree>
    <p:extLst>
      <p:ext uri="{BB962C8B-B14F-4D97-AF65-F5344CB8AC3E}">
        <p14:creationId xmlns:p14="http://schemas.microsoft.com/office/powerpoint/2010/main" val="358991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86092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4C7EE9E-31F3-C744-B025-4140095B5273}"/>
              </a:ext>
            </a:extLst>
          </p:cNvPr>
          <p:cNvSpPr/>
          <p:nvPr/>
        </p:nvSpPr>
        <p:spPr>
          <a:xfrm>
            <a:off x="838200" y="4443514"/>
            <a:ext cx="5257800" cy="897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4B: Polynomial features provide small R-squared, yet substantial RMSE improvement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50658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Major steps of my work:</a:t>
            </a:r>
          </a:p>
          <a:p>
            <a:r>
              <a:rPr lang="en-US" sz="1800" dirty="0"/>
              <a:t>From an interactive UI to a regression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40ECB7-59AE-2D46-8C61-73269E8061B6}"/>
              </a:ext>
            </a:extLst>
          </p:cNvPr>
          <p:cNvSpPr/>
          <p:nvPr/>
        </p:nvSpPr>
        <p:spPr>
          <a:xfrm>
            <a:off x="960360" y="2620011"/>
            <a:ext cx="4856298" cy="37087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Source, scrape the data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ingatlannet.hu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Clean &amp; apply one-hot encoding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features where applicable, e.g. district, orientation, etc.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Fit baseline linear model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using SIZE as the independent variable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Add 2nd degree and interaction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the model to account for apparent polynomial relationships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Apply LASSO regularization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limit the number of variables generated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Summarize</a:t>
            </a:r>
            <a:r>
              <a:rPr lang="en-US" dirty="0">
                <a:solidFill>
                  <a:srgbClr val="000000"/>
                </a:solidFill>
              </a:rPr>
              <a:t> and draw conclusions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38104E-1B48-884A-A0AA-27F26E03CF45}"/>
              </a:ext>
            </a:extLst>
          </p:cNvPr>
          <p:cNvGrpSpPr/>
          <p:nvPr/>
        </p:nvGrpSpPr>
        <p:grpSpPr>
          <a:xfrm>
            <a:off x="2922203" y="3210556"/>
            <a:ext cx="932609" cy="2755725"/>
            <a:chOff x="960359" y="3210556"/>
            <a:chExt cx="4856300" cy="275572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D90DFB-D94E-AD4F-BE3A-14F04E4A79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210556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690522-E9B2-A041-A599-B98D14B65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836198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30621-F9BB-4040-9266-18E12075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4442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1590B4-92F6-DF40-AF9B-C7DF6B393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340639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38D8B-FF0B-D542-B053-D49D90B0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966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D991788-E1CA-9C4F-B226-B2663981C782}"/>
              </a:ext>
            </a:extLst>
          </p:cNvPr>
          <p:cNvSpPr/>
          <p:nvPr/>
        </p:nvSpPr>
        <p:spPr>
          <a:xfrm>
            <a:off x="6095999" y="1837685"/>
            <a:ext cx="5574225" cy="449103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901868" y="4690807"/>
            <a:ext cx="402538" cy="4025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70EE0A-FA89-684A-BA5F-FD2A4E80448D}"/>
              </a:ext>
            </a:extLst>
          </p:cNvPr>
          <p:cNvSpPr txBox="1"/>
          <p:nvPr/>
        </p:nvSpPr>
        <p:spPr>
          <a:xfrm>
            <a:off x="6296750" y="1940740"/>
            <a:ext cx="48562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b="1" dirty="0"/>
              <a:t>Polynomial features provide small R-squared, yet substantial RMSE improvement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7A05F-8191-E548-AC67-22A3CFBA457C}"/>
              </a:ext>
            </a:extLst>
          </p:cNvPr>
          <p:cNvSpPr/>
          <p:nvPr/>
        </p:nvSpPr>
        <p:spPr>
          <a:xfrm>
            <a:off x="960360" y="2631250"/>
            <a:ext cx="5066139" cy="182529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DB5CAA-0B36-2F4A-9BBA-BC1246568157}"/>
              </a:ext>
            </a:extLst>
          </p:cNvPr>
          <p:cNvSpPr txBox="1"/>
          <p:nvPr/>
        </p:nvSpPr>
        <p:spPr>
          <a:xfrm>
            <a:off x="6418802" y="3543898"/>
            <a:ext cx="1639041" cy="25237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400" b="1" dirty="0"/>
              <a:t>R-SQUARED:~</a:t>
            </a:r>
            <a:r>
              <a:rPr lang="en-US" sz="1400" dirty="0"/>
              <a:t>80%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RMSE: </a:t>
            </a:r>
            <a:r>
              <a:rPr lang="en-US" sz="1400" dirty="0"/>
              <a:t>~15 million HUF (~53k USD). 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Conclusions:</a:t>
            </a:r>
            <a:br>
              <a:rPr lang="en-US" sz="1400" dirty="0"/>
            </a:br>
            <a:r>
              <a:rPr lang="en-US" sz="1400" dirty="0"/>
              <a:t>2 p.p. improvement in the R</a:t>
            </a:r>
            <a:r>
              <a:rPr lang="en-US" sz="1400" baseline="30000" dirty="0"/>
              <a:t>2 </a:t>
            </a:r>
            <a:r>
              <a:rPr lang="en-US" sz="1400" dirty="0"/>
              <a:t>combined with 1M HUF improvement in the RMSE suggests that the model required polynomial features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A9BC03-2416-1149-90B4-4A1C62A29237}"/>
              </a:ext>
            </a:extLst>
          </p:cNvPr>
          <p:cNvSpPr txBox="1"/>
          <p:nvPr/>
        </p:nvSpPr>
        <p:spPr>
          <a:xfrm>
            <a:off x="6294903" y="2992125"/>
            <a:ext cx="167843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ctr">
              <a:spcAft>
                <a:spcPts val="600"/>
              </a:spcAft>
            </a:pPr>
            <a:r>
              <a:rPr lang="en-US" sz="1400" dirty="0"/>
              <a:t>Adding 2</a:t>
            </a:r>
            <a:r>
              <a:rPr lang="en-US" sz="1400" baseline="30000" dirty="0"/>
              <a:t>nd</a:t>
            </a:r>
            <a:r>
              <a:rPr lang="en-US" sz="1400" dirty="0"/>
              <a:t> degree and interaction features</a:t>
            </a:r>
            <a:endParaRPr lang="en-US" sz="105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BB8E6A-ED52-6041-91A1-05937AAED68C}"/>
              </a:ext>
            </a:extLst>
          </p:cNvPr>
          <p:cNvSpPr/>
          <p:nvPr/>
        </p:nvSpPr>
        <p:spPr>
          <a:xfrm>
            <a:off x="6961320" y="2556869"/>
            <a:ext cx="310580" cy="3105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100346D-E228-514A-997E-12CBC457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730" y="3146510"/>
            <a:ext cx="3499060" cy="246888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2EDD31B-32CF-7E4C-9847-3872D19D5A22}"/>
              </a:ext>
            </a:extLst>
          </p:cNvPr>
          <p:cNvSpPr/>
          <p:nvPr/>
        </p:nvSpPr>
        <p:spPr>
          <a:xfrm>
            <a:off x="960360" y="5341872"/>
            <a:ext cx="5066139" cy="10178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D7AD1-AD1E-BB41-9EE4-43F407AC4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10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49E5B3-2A3D-7649-A8C7-9B29720BF12F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</a:t>
            </a:r>
            <a:r>
              <a:rPr lang="en-US" sz="900" dirty="0" err="1"/>
              <a:t>ingatlan.com</a:t>
            </a:r>
            <a:r>
              <a:rPr lang="en-US" sz="900" dirty="0"/>
              <a:t>, own analysis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9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86092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3376C6A-00FE-5342-90F7-C3D6071CD159}"/>
              </a:ext>
            </a:extLst>
          </p:cNvPr>
          <p:cNvSpPr/>
          <p:nvPr/>
        </p:nvSpPr>
        <p:spPr>
          <a:xfrm>
            <a:off x="838200" y="5327605"/>
            <a:ext cx="5257800" cy="618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5: LASSO provided a streamlined yet stronger predictive model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50658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Major steps of my work:</a:t>
            </a:r>
          </a:p>
          <a:p>
            <a:r>
              <a:rPr lang="en-US" sz="1800" dirty="0"/>
              <a:t>From an interactive UI to a regression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40ECB7-59AE-2D46-8C61-73269E8061B6}"/>
              </a:ext>
            </a:extLst>
          </p:cNvPr>
          <p:cNvSpPr/>
          <p:nvPr/>
        </p:nvSpPr>
        <p:spPr>
          <a:xfrm>
            <a:off x="960360" y="2620011"/>
            <a:ext cx="4856298" cy="37087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Source, scrape the data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ingatlannet.hu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Clean &amp; apply one-hot encoding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features where applicable, e.g. district, orientation, etc.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Fit baseline linear model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using SIZE as the independent variable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Add 2nd degree and interaction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the model to account for apparent polynomial relationships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Apply LASSO regularization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limit the number of variables generated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Summarize</a:t>
            </a:r>
            <a:r>
              <a:rPr lang="en-US" dirty="0">
                <a:solidFill>
                  <a:srgbClr val="000000"/>
                </a:solidFill>
              </a:rPr>
              <a:t> and draw conclusions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38104E-1B48-884A-A0AA-27F26E03CF45}"/>
              </a:ext>
            </a:extLst>
          </p:cNvPr>
          <p:cNvGrpSpPr/>
          <p:nvPr/>
        </p:nvGrpSpPr>
        <p:grpSpPr>
          <a:xfrm>
            <a:off x="2922203" y="3210556"/>
            <a:ext cx="932609" cy="2755725"/>
            <a:chOff x="960359" y="3210556"/>
            <a:chExt cx="4856300" cy="275572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D90DFB-D94E-AD4F-BE3A-14F04E4A79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210556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690522-E9B2-A041-A599-B98D14B65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836198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30621-F9BB-4040-9266-18E12075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4442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1590B4-92F6-DF40-AF9B-C7DF6B393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340639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38D8B-FF0B-D542-B053-D49D90B0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966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D991788-E1CA-9C4F-B226-B2663981C782}"/>
              </a:ext>
            </a:extLst>
          </p:cNvPr>
          <p:cNvSpPr/>
          <p:nvPr/>
        </p:nvSpPr>
        <p:spPr>
          <a:xfrm>
            <a:off x="6095999" y="1837685"/>
            <a:ext cx="5574225" cy="449103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0EE0A-FA89-684A-BA5F-FD2A4E80448D}"/>
              </a:ext>
            </a:extLst>
          </p:cNvPr>
          <p:cNvSpPr txBox="1"/>
          <p:nvPr/>
        </p:nvSpPr>
        <p:spPr>
          <a:xfrm>
            <a:off x="6296750" y="1940740"/>
            <a:ext cx="48562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b="1" dirty="0"/>
              <a:t>Polynomial features combines with LASSO helped to create a streamlined </a:t>
            </a:r>
            <a:r>
              <a:rPr lang="en-US" sz="1600" b="1"/>
              <a:t>yet stronger final model</a:t>
            </a:r>
            <a:endParaRPr lang="en-US" sz="1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7A05F-8191-E548-AC67-22A3CFBA457C}"/>
              </a:ext>
            </a:extLst>
          </p:cNvPr>
          <p:cNvSpPr/>
          <p:nvPr/>
        </p:nvSpPr>
        <p:spPr>
          <a:xfrm>
            <a:off x="960360" y="2631250"/>
            <a:ext cx="5066139" cy="26963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A50325-7960-034D-86AD-786FC1CF46EB}"/>
              </a:ext>
            </a:extLst>
          </p:cNvPr>
          <p:cNvSpPr txBox="1"/>
          <p:nvPr/>
        </p:nvSpPr>
        <p:spPr>
          <a:xfrm>
            <a:off x="6349301" y="3569079"/>
            <a:ext cx="1639041" cy="25237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400" b="1" dirty="0"/>
              <a:t>R-SQUARED:~</a:t>
            </a:r>
            <a:r>
              <a:rPr lang="en-US" sz="1400" dirty="0"/>
              <a:t>84%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RMSE: </a:t>
            </a:r>
            <a:r>
              <a:rPr lang="en-US" sz="1400" dirty="0"/>
              <a:t>~13.7 million HUF (~48.4k USD). 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Conclusions:</a:t>
            </a:r>
            <a:br>
              <a:rPr lang="en-US" sz="1400" dirty="0"/>
            </a:br>
            <a:r>
              <a:rPr lang="en-US" sz="1400" dirty="0"/>
              <a:t>6 p.p. improvement in predictive power and 8.6M improvement in RMSE suggest that the added complexity is offset by model quality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343F60-083C-AF43-AADC-534E4F8E6E7F}"/>
              </a:ext>
            </a:extLst>
          </p:cNvPr>
          <p:cNvSpPr txBox="1"/>
          <p:nvPr/>
        </p:nvSpPr>
        <p:spPr>
          <a:xfrm>
            <a:off x="6382334" y="3017305"/>
            <a:ext cx="1279826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ctr">
              <a:spcAft>
                <a:spcPts val="600"/>
              </a:spcAft>
            </a:pPr>
            <a:r>
              <a:rPr lang="en-US" sz="1400" dirty="0"/>
              <a:t>LASSO regularization</a:t>
            </a:r>
            <a:endParaRPr lang="en-US" sz="10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67E438A-9F70-EA43-AC1E-B1876F9A63C7}"/>
              </a:ext>
            </a:extLst>
          </p:cNvPr>
          <p:cNvSpPr/>
          <p:nvPr/>
        </p:nvSpPr>
        <p:spPr>
          <a:xfrm>
            <a:off x="6889997" y="2582050"/>
            <a:ext cx="310580" cy="3105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FB0805-9EBE-D649-8115-69CFC90D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386" y="2743148"/>
            <a:ext cx="3504271" cy="247255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0E08800-F0D3-3748-B673-0E0E92727EAA}"/>
              </a:ext>
            </a:extLst>
          </p:cNvPr>
          <p:cNvSpPr/>
          <p:nvPr/>
        </p:nvSpPr>
        <p:spPr>
          <a:xfrm>
            <a:off x="960360" y="5963382"/>
            <a:ext cx="5066139" cy="3963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1D383F3-C17D-5D4F-8F05-E2F957F6D85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901868" y="5435439"/>
            <a:ext cx="402538" cy="4025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56230A8-FD91-E746-B68F-F988B0CA8AFF}"/>
              </a:ext>
            </a:extLst>
          </p:cNvPr>
          <p:cNvSpPr txBox="1"/>
          <p:nvPr/>
        </p:nvSpPr>
        <p:spPr>
          <a:xfrm>
            <a:off x="8378889" y="5446516"/>
            <a:ext cx="3248266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400" b="1" dirty="0"/>
              <a:t>Extra: </a:t>
            </a:r>
            <a:r>
              <a:rPr lang="en-US" sz="1400" dirty="0"/>
              <a:t>LASSO decreased the number of features from 1,605 to 197 (incl. interaction and 2</a:t>
            </a:r>
            <a:r>
              <a:rPr lang="en-US" sz="1400" baseline="30000" dirty="0"/>
              <a:t>nd</a:t>
            </a:r>
            <a:r>
              <a:rPr lang="en-US" sz="1400" dirty="0"/>
              <a:t> degree ones)</a:t>
            </a:r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7F0DE-DAFA-014D-B049-653B3BCD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11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0AC5C3-7E1A-BF42-9FEF-2439310D36B4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</a:t>
            </a:r>
            <a:r>
              <a:rPr lang="en-US" sz="900" dirty="0" err="1"/>
              <a:t>ingatlan.com</a:t>
            </a:r>
            <a:r>
              <a:rPr lang="en-US" sz="900" dirty="0"/>
              <a:t>, own analysis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59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4-5: Pulling it all together, clear predictive improvement and decrease in visible bias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D1196C-5684-4842-BCD2-45CA0DEE27AC}"/>
              </a:ext>
            </a:extLst>
          </p:cNvPr>
          <p:cNvGrpSpPr/>
          <p:nvPr/>
        </p:nvGrpSpPr>
        <p:grpSpPr>
          <a:xfrm>
            <a:off x="424268" y="1837685"/>
            <a:ext cx="11343463" cy="4491033"/>
            <a:chOff x="652224" y="1837685"/>
            <a:chExt cx="11343463" cy="44910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91788-E1CA-9C4F-B226-B2663981C782}"/>
                </a:ext>
              </a:extLst>
            </p:cNvPr>
            <p:cNvSpPr/>
            <p:nvPr/>
          </p:nvSpPr>
          <p:spPr>
            <a:xfrm>
              <a:off x="652224" y="1837685"/>
              <a:ext cx="11343463" cy="44910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DB5CAA-0B36-2F4A-9BBA-BC1246568157}"/>
                </a:ext>
              </a:extLst>
            </p:cNvPr>
            <p:cNvSpPr txBox="1"/>
            <p:nvPr/>
          </p:nvSpPr>
          <p:spPr>
            <a:xfrm>
              <a:off x="4642695" y="2859156"/>
              <a:ext cx="3185040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pPr>
                <a:spcAft>
                  <a:spcPts val="600"/>
                </a:spcAft>
              </a:pPr>
              <a:r>
                <a:rPr lang="en-US" sz="1400" b="1" dirty="0"/>
                <a:t>R-SQUARED:~</a:t>
              </a:r>
              <a:r>
                <a:rPr lang="en-US" sz="1400" dirty="0"/>
                <a:t>80%</a:t>
              </a:r>
            </a:p>
            <a:p>
              <a:pPr>
                <a:spcAft>
                  <a:spcPts val="600"/>
                </a:spcAft>
              </a:pPr>
              <a:r>
                <a:rPr lang="en-US" sz="1400" b="1" dirty="0"/>
                <a:t>RMSE: </a:t>
              </a:r>
              <a:r>
                <a:rPr lang="en-US" sz="1400" dirty="0"/>
                <a:t>~15 million HUF (~53k USD)</a:t>
              </a:r>
              <a:endParaRPr lang="en-US" sz="105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0A3B9D-FE8F-3945-BA08-F5AF3BB9804B}"/>
                </a:ext>
              </a:extLst>
            </p:cNvPr>
            <p:cNvSpPr txBox="1"/>
            <p:nvPr/>
          </p:nvSpPr>
          <p:spPr>
            <a:xfrm>
              <a:off x="819685" y="2859156"/>
              <a:ext cx="3185040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pPr>
                <a:spcAft>
                  <a:spcPts val="600"/>
                </a:spcAft>
              </a:pPr>
              <a:r>
                <a:rPr lang="en-US" sz="1400" b="1" dirty="0"/>
                <a:t>R-SQUARED:~</a:t>
              </a:r>
              <a:r>
                <a:rPr lang="en-US" sz="1400" dirty="0"/>
                <a:t>78%</a:t>
              </a:r>
            </a:p>
            <a:p>
              <a:pPr>
                <a:spcAft>
                  <a:spcPts val="600"/>
                </a:spcAft>
              </a:pPr>
              <a:r>
                <a:rPr lang="en-US" sz="1400" b="1" dirty="0"/>
                <a:t>RMSE: </a:t>
              </a:r>
              <a:r>
                <a:rPr lang="en-US" sz="1400" dirty="0"/>
                <a:t>~16 million HUF (~57k USD)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A50325-7960-034D-86AD-786FC1CF46EB}"/>
                </a:ext>
              </a:extLst>
            </p:cNvPr>
            <p:cNvSpPr txBox="1"/>
            <p:nvPr/>
          </p:nvSpPr>
          <p:spPr>
            <a:xfrm>
              <a:off x="8433731" y="2859156"/>
              <a:ext cx="3185040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pPr>
                <a:spcAft>
                  <a:spcPts val="600"/>
                </a:spcAft>
              </a:pPr>
              <a:r>
                <a:rPr lang="en-US" sz="1400" b="1" dirty="0"/>
                <a:t>R-SQUARED:~</a:t>
              </a:r>
              <a:r>
                <a:rPr lang="en-US" sz="1400" dirty="0"/>
                <a:t>84%</a:t>
              </a:r>
            </a:p>
            <a:p>
              <a:pPr>
                <a:spcAft>
                  <a:spcPts val="600"/>
                </a:spcAft>
              </a:pPr>
              <a:r>
                <a:rPr lang="en-US" sz="1400" b="1" dirty="0"/>
                <a:t>RMSE: </a:t>
              </a:r>
              <a:r>
                <a:rPr lang="en-US" sz="1400" dirty="0"/>
                <a:t>~13.7 million HUF (~48.4k USD)</a:t>
              </a:r>
              <a:endParaRPr lang="en-US" sz="105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17B8A7-0A93-C344-9443-AEF0E849CD68}"/>
                </a:ext>
              </a:extLst>
            </p:cNvPr>
            <p:cNvSpPr txBox="1"/>
            <p:nvPr/>
          </p:nvSpPr>
          <p:spPr>
            <a:xfrm>
              <a:off x="1573539" y="2496715"/>
              <a:ext cx="213775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Aft>
                  <a:spcPts val="600"/>
                </a:spcAft>
                <a:defRPr sz="1400"/>
              </a:lvl1pPr>
            </a:lstStyle>
            <a:p>
              <a:r>
                <a:rPr lang="en-US" dirty="0"/>
                <a:t>Extended 1st degree model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A9BC03-2416-1149-90B4-4A1C62A29237}"/>
                </a:ext>
              </a:extLst>
            </p:cNvPr>
            <p:cNvSpPr txBox="1"/>
            <p:nvPr/>
          </p:nvSpPr>
          <p:spPr>
            <a:xfrm>
              <a:off x="4754108" y="2496715"/>
              <a:ext cx="326158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spcAft>
                  <a:spcPts val="600"/>
                </a:spcAft>
                <a:defRPr sz="1400"/>
              </a:lvl1pPr>
            </a:lstStyle>
            <a:p>
              <a:r>
                <a:rPr lang="en-US" dirty="0"/>
                <a:t>Adding 2nd degree and interaction features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343F60-083C-AF43-AADC-534E4F8E6E7F}"/>
                </a:ext>
              </a:extLst>
            </p:cNvPr>
            <p:cNvSpPr txBox="1"/>
            <p:nvPr/>
          </p:nvSpPr>
          <p:spPr>
            <a:xfrm>
              <a:off x="8589021" y="2506299"/>
              <a:ext cx="318504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sz="1400" dirty="0"/>
                <a:t>LASSO regularization</a:t>
              </a:r>
              <a:endParaRPr lang="en-US" sz="105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9966E64-81E7-F64E-B8A5-8AB0CC39CA6F}"/>
                </a:ext>
              </a:extLst>
            </p:cNvPr>
            <p:cNvCxnSpPr>
              <a:cxnSpLocks/>
            </p:cNvCxnSpPr>
            <p:nvPr/>
          </p:nvCxnSpPr>
          <p:spPr>
            <a:xfrm>
              <a:off x="4475235" y="2030140"/>
              <a:ext cx="0" cy="403752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183C-9107-184C-BC6A-C9FF166C6DAB}"/>
                </a:ext>
              </a:extLst>
            </p:cNvPr>
            <p:cNvCxnSpPr>
              <a:cxnSpLocks/>
            </p:cNvCxnSpPr>
            <p:nvPr/>
          </p:nvCxnSpPr>
          <p:spPr>
            <a:xfrm>
              <a:off x="8251192" y="2030140"/>
              <a:ext cx="0" cy="403752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916D973-4780-DF49-83D7-9704FC9A10BE}"/>
                </a:ext>
              </a:extLst>
            </p:cNvPr>
            <p:cNvSpPr/>
            <p:nvPr/>
          </p:nvSpPr>
          <p:spPr>
            <a:xfrm>
              <a:off x="2487124" y="2030140"/>
              <a:ext cx="310580" cy="3105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EBB8E6A-ED52-6041-91A1-05937AAED68C}"/>
                </a:ext>
              </a:extLst>
            </p:cNvPr>
            <p:cNvSpPr/>
            <p:nvPr/>
          </p:nvSpPr>
          <p:spPr>
            <a:xfrm>
              <a:off x="6229610" y="2011910"/>
              <a:ext cx="310580" cy="3105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67E438A-9F70-EA43-AC1E-B1876F9A63C7}"/>
                </a:ext>
              </a:extLst>
            </p:cNvPr>
            <p:cNvSpPr/>
            <p:nvPr/>
          </p:nvSpPr>
          <p:spPr>
            <a:xfrm>
              <a:off x="10026251" y="2011910"/>
              <a:ext cx="310580" cy="3105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052F2D-713D-584A-9F17-177102E15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0840" y="3611574"/>
              <a:ext cx="3504271" cy="247255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74F9B0-5293-9D49-8E45-65D57B337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386" y="3615251"/>
              <a:ext cx="3499060" cy="24688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7310A6-EB49-0544-859F-AD2F52932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685" y="3615251"/>
              <a:ext cx="3552345" cy="2468880"/>
            </a:xfrm>
            <a:prstGeom prst="rect">
              <a:avLst/>
            </a:prstGeom>
          </p:spPr>
        </p:pic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29103D8-3026-E344-B233-43596826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12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D93581-33CD-A64B-A822-3729464A17FF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</a:t>
            </a:r>
            <a:r>
              <a:rPr lang="en-US" sz="900" dirty="0" err="1"/>
              <a:t>ingatlan.com</a:t>
            </a:r>
            <a:r>
              <a:rPr lang="en-US" sz="900" dirty="0"/>
              <a:t>, own analysis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02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86092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98F5C-56AA-1D4E-B2AB-A6D46BA2BF15}"/>
              </a:ext>
            </a:extLst>
          </p:cNvPr>
          <p:cNvSpPr/>
          <p:nvPr/>
        </p:nvSpPr>
        <p:spPr>
          <a:xfrm>
            <a:off x="838200" y="5953247"/>
            <a:ext cx="5257800" cy="386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6: Size and the district average are most important factors in price prediction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50658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Major steps of my work:</a:t>
            </a:r>
          </a:p>
          <a:p>
            <a:r>
              <a:rPr lang="en-US" sz="1800" dirty="0"/>
              <a:t>From an interactive UI to a regression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40ECB7-59AE-2D46-8C61-73269E8061B6}"/>
              </a:ext>
            </a:extLst>
          </p:cNvPr>
          <p:cNvSpPr/>
          <p:nvPr/>
        </p:nvSpPr>
        <p:spPr>
          <a:xfrm>
            <a:off x="960360" y="2620011"/>
            <a:ext cx="4856298" cy="37087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Source, scrape the data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ingatlannet.hu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Clean &amp; apply one-hot encoding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features where applicable, e.g. district, orientation, etc.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Fit baseline linear model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using SIZE as the independent variable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Add 2nd degree and interaction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the model to account for apparent polynomial relationships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Apply LASSO regularization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limit the number of variables generated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Summarize</a:t>
            </a:r>
            <a:r>
              <a:rPr lang="en-US" dirty="0">
                <a:solidFill>
                  <a:srgbClr val="000000"/>
                </a:solidFill>
              </a:rPr>
              <a:t> and draw conclusions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38104E-1B48-884A-A0AA-27F26E03CF45}"/>
              </a:ext>
            </a:extLst>
          </p:cNvPr>
          <p:cNvGrpSpPr/>
          <p:nvPr/>
        </p:nvGrpSpPr>
        <p:grpSpPr>
          <a:xfrm>
            <a:off x="2922203" y="3210556"/>
            <a:ext cx="932609" cy="2755725"/>
            <a:chOff x="960359" y="3210556"/>
            <a:chExt cx="4856300" cy="275572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D90DFB-D94E-AD4F-BE3A-14F04E4A79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210556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690522-E9B2-A041-A599-B98D14B65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836198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30621-F9BB-4040-9266-18E12075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4442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1590B4-92F6-DF40-AF9B-C7DF6B393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340639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38D8B-FF0B-D542-B053-D49D90B0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966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D991788-E1CA-9C4F-B226-B2663981C782}"/>
              </a:ext>
            </a:extLst>
          </p:cNvPr>
          <p:cNvSpPr/>
          <p:nvPr/>
        </p:nvSpPr>
        <p:spPr>
          <a:xfrm>
            <a:off x="6095999" y="1837685"/>
            <a:ext cx="5574225" cy="449103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901868" y="5937419"/>
            <a:ext cx="402538" cy="4025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70EE0A-FA89-684A-BA5F-FD2A4E80448D}"/>
              </a:ext>
            </a:extLst>
          </p:cNvPr>
          <p:cNvSpPr txBox="1"/>
          <p:nvPr/>
        </p:nvSpPr>
        <p:spPr>
          <a:xfrm>
            <a:off x="6296750" y="1940740"/>
            <a:ext cx="52029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b="1" dirty="0"/>
              <a:t>The 10 most important features almost all have SIZE as an interaction variable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7A05F-8191-E548-AC67-22A3CFBA457C}"/>
              </a:ext>
            </a:extLst>
          </p:cNvPr>
          <p:cNvSpPr/>
          <p:nvPr/>
        </p:nvSpPr>
        <p:spPr>
          <a:xfrm>
            <a:off x="960360" y="2631250"/>
            <a:ext cx="5066139" cy="331075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73F67B1-6EB0-3140-9D37-3165DB623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2060716"/>
              </p:ext>
            </p:extLst>
          </p:nvPr>
        </p:nvGraphicFramePr>
        <p:xfrm>
          <a:off x="6296750" y="2631251"/>
          <a:ext cx="5202992" cy="2365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3D11BD4E-C8EB-CE42-979A-CEFF444E4564}"/>
              </a:ext>
            </a:extLst>
          </p:cNvPr>
          <p:cNvSpPr/>
          <p:nvPr/>
        </p:nvSpPr>
        <p:spPr>
          <a:xfrm>
            <a:off x="7941317" y="4610147"/>
            <a:ext cx="279758" cy="3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9BC094-6785-FC4F-82C2-F4A800F018BE}"/>
              </a:ext>
            </a:extLst>
          </p:cNvPr>
          <p:cNvSpPr txBox="1"/>
          <p:nvPr/>
        </p:nvSpPr>
        <p:spPr>
          <a:xfrm>
            <a:off x="6296750" y="4996857"/>
            <a:ext cx="5202992" cy="123110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400" b="1" dirty="0"/>
              <a:t>Observations: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Size is very relevant, and is present as interaction in almost all factors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District averages, panoramic views, overall quality, and year built matter for finding the right price </a:t>
            </a:r>
            <a:endParaRPr lang="en-US" sz="10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137CC-7760-8940-8E1B-0A5C4DBD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13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5C29DE-71EB-9F4F-8FE8-B16259D8411D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</a:t>
            </a:r>
            <a:r>
              <a:rPr lang="en-US" sz="900" dirty="0" err="1"/>
              <a:t>ingatlan.com</a:t>
            </a:r>
            <a:r>
              <a:rPr lang="en-US" sz="900" dirty="0"/>
              <a:t>, own analysis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7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86092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predictive apartment pricing model has a clear business applicability on </a:t>
            </a:r>
            <a:r>
              <a:rPr lang="en-US" dirty="0" err="1"/>
              <a:t>ingatlan.com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103931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Adding a real estate price estimator to the advertiser and customer journeys of </a:t>
            </a:r>
            <a:r>
              <a:rPr lang="en-US" sz="1800" dirty="0" err="1"/>
              <a:t>ingatlan.com</a:t>
            </a:r>
            <a:r>
              <a:rPr lang="en-US" sz="1800" dirty="0"/>
              <a:t>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830398" y="2266522"/>
            <a:ext cx="402538" cy="4025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137CC-7760-8940-8E1B-0A5C4DBD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14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53860-12F0-D34B-AE8F-B28420CAD5A4}"/>
              </a:ext>
            </a:extLst>
          </p:cNvPr>
          <p:cNvSpPr txBox="1"/>
          <p:nvPr/>
        </p:nvSpPr>
        <p:spPr>
          <a:xfrm>
            <a:off x="6376196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… would would bring numerous advantages to both </a:t>
            </a:r>
            <a:r>
              <a:rPr lang="en-US" sz="1800" dirty="0" err="1"/>
              <a:t>ingatlan.com</a:t>
            </a:r>
            <a:r>
              <a:rPr lang="en-US" sz="1800" dirty="0"/>
              <a:t> and the market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ACDA5-D35F-6E41-9B19-240D68C04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59" y="2592953"/>
            <a:ext cx="2233778" cy="11897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E2739C-CCD7-5C47-A60C-29581C55FFF6}"/>
              </a:ext>
            </a:extLst>
          </p:cNvPr>
          <p:cNvSpPr txBox="1"/>
          <p:nvPr/>
        </p:nvSpPr>
        <p:spPr>
          <a:xfrm>
            <a:off x="3792021" y="3228708"/>
            <a:ext cx="144049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200" i="1" dirty="0"/>
              <a:t>A button could be placed to the main page of </a:t>
            </a:r>
            <a:r>
              <a:rPr lang="en-US" sz="1200" i="1" dirty="0" err="1"/>
              <a:t>ingatlan.com</a:t>
            </a:r>
            <a:r>
              <a:rPr lang="en-US" sz="1200" i="1" dirty="0"/>
              <a:t>…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7DB1220-015A-8641-8298-36F0D7A524E9}"/>
              </a:ext>
            </a:extLst>
          </p:cNvPr>
          <p:cNvSpPr/>
          <p:nvPr/>
        </p:nvSpPr>
        <p:spPr>
          <a:xfrm>
            <a:off x="3792021" y="2679331"/>
            <a:ext cx="1440493" cy="374764"/>
          </a:xfrm>
          <a:prstGeom prst="roundRect">
            <a:avLst/>
          </a:prstGeom>
          <a:solidFill>
            <a:srgbClr val="D45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What is my apartment worth?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0C35AF0-DCF4-7640-AB25-5FD42597FD52}"/>
              </a:ext>
            </a:extLst>
          </p:cNvPr>
          <p:cNvSpPr/>
          <p:nvPr/>
        </p:nvSpPr>
        <p:spPr>
          <a:xfrm>
            <a:off x="2666394" y="2977617"/>
            <a:ext cx="485756" cy="76478"/>
          </a:xfrm>
          <a:prstGeom prst="roundRect">
            <a:avLst/>
          </a:prstGeom>
          <a:solidFill>
            <a:srgbClr val="D45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>
                <a:solidFill>
                  <a:schemeClr val="bg1"/>
                </a:solidFill>
              </a:rPr>
              <a:t>What is my apartment worth?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4C8694-1451-484F-8FB5-6E173068DA20}"/>
              </a:ext>
            </a:extLst>
          </p:cNvPr>
          <p:cNvCxnSpPr>
            <a:cxnSpLocks/>
          </p:cNvCxnSpPr>
          <p:nvPr/>
        </p:nvCxnSpPr>
        <p:spPr>
          <a:xfrm flipV="1">
            <a:off x="3152150" y="2679331"/>
            <a:ext cx="683250" cy="298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08340B-8F22-A04E-BFC7-605F2A5F519D}"/>
              </a:ext>
            </a:extLst>
          </p:cNvPr>
          <p:cNvCxnSpPr>
            <a:cxnSpLocks/>
          </p:cNvCxnSpPr>
          <p:nvPr/>
        </p:nvCxnSpPr>
        <p:spPr>
          <a:xfrm>
            <a:off x="3151454" y="3048428"/>
            <a:ext cx="712521" cy="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B7E5CE-978E-7144-BB49-8696233F4042}"/>
              </a:ext>
            </a:extLst>
          </p:cNvPr>
          <p:cNvCxnSpPr/>
          <p:nvPr/>
        </p:nvCxnSpPr>
        <p:spPr>
          <a:xfrm>
            <a:off x="4526918" y="3782706"/>
            <a:ext cx="0" cy="389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98824F-03A3-7B4F-A38B-C1360AD74DD6}"/>
              </a:ext>
            </a:extLst>
          </p:cNvPr>
          <p:cNvSpPr txBox="1"/>
          <p:nvPr/>
        </p:nvSpPr>
        <p:spPr>
          <a:xfrm>
            <a:off x="3792021" y="4202918"/>
            <a:ext cx="1440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200" i="1" dirty="0"/>
              <a:t>…which leads to a landing page with a form to fill in of the the apartment…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ACA79D-63FE-C84D-AE49-9BE9D8C9B69E}"/>
              </a:ext>
            </a:extLst>
          </p:cNvPr>
          <p:cNvCxnSpPr/>
          <p:nvPr/>
        </p:nvCxnSpPr>
        <p:spPr>
          <a:xfrm>
            <a:off x="4526918" y="4962920"/>
            <a:ext cx="0" cy="389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89B9819-56A7-B443-9E2B-1A2A43B8386A}"/>
              </a:ext>
            </a:extLst>
          </p:cNvPr>
          <p:cNvSpPr txBox="1"/>
          <p:nvPr/>
        </p:nvSpPr>
        <p:spPr>
          <a:xfrm>
            <a:off x="3792021" y="5383132"/>
            <a:ext cx="144049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200" i="1" dirty="0"/>
              <a:t>…which runs the predictive model and returns the approximate ‘fair’ price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5B405A-8A54-CF46-99CC-3A8A9D89D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59" y="4004608"/>
            <a:ext cx="2233778" cy="108069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8EDA1E-AA94-C64E-A5B9-1026C1BE7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359" y="5328700"/>
            <a:ext cx="2243697" cy="100001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7055D76-BE55-AB49-992A-9D8C6D01E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0401" y="2909932"/>
            <a:ext cx="1201247" cy="120124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7ED250D-FECC-8F4E-A30E-C65AF2A2309A}"/>
              </a:ext>
            </a:extLst>
          </p:cNvPr>
          <p:cNvSpPr txBox="1"/>
          <p:nvPr/>
        </p:nvSpPr>
        <p:spPr>
          <a:xfrm>
            <a:off x="8286238" y="3158766"/>
            <a:ext cx="294625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b="1" dirty="0"/>
              <a:t>Calibrate people attitude to high real estate prices </a:t>
            </a:r>
            <a:r>
              <a:rPr lang="en-US" sz="1600" dirty="0"/>
              <a:t>and help drive attention towards realistic options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5D96BA-B61C-B249-B88B-39167C1987C7}"/>
              </a:ext>
            </a:extLst>
          </p:cNvPr>
          <p:cNvSpPr txBox="1"/>
          <p:nvPr/>
        </p:nvSpPr>
        <p:spPr>
          <a:xfrm>
            <a:off x="8286238" y="4890689"/>
            <a:ext cx="294625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b="1" dirty="0"/>
              <a:t>Limit unfairly high or low listing prices </a:t>
            </a:r>
            <a:r>
              <a:rPr lang="en-US" sz="1600" dirty="0"/>
              <a:t>stemming from lack of market knowledge, hence easing the selling process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97F9809-FFC5-744D-8BE9-A45F48F509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100" y="4701771"/>
            <a:ext cx="1203548" cy="120354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4CA17DD-603A-D74C-8EDA-018377EBD380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</a:t>
            </a:r>
            <a:r>
              <a:rPr lang="en-US" sz="900" dirty="0" err="1"/>
              <a:t>ingatlan.com</a:t>
            </a:r>
            <a:r>
              <a:rPr lang="en-US" sz="900" dirty="0"/>
              <a:t>, google images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84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7ABDA-C861-8447-BC7C-B37E7779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2B3B9-1D19-534A-B02C-5FDFBCE20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CBC9C-F0F1-B740-92BB-6BE1A15C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3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AF27B0-FCD0-634F-AB2E-2C2B3B4964D4}"/>
              </a:ext>
            </a:extLst>
          </p:cNvPr>
          <p:cNvSpPr/>
          <p:nvPr/>
        </p:nvSpPr>
        <p:spPr>
          <a:xfrm>
            <a:off x="960361" y="4212898"/>
            <a:ext cx="4785662" cy="278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Budapest has one of the cheapest, yet fastest developing housing markets in the EU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44790-27E4-F540-8A19-F86B145E3B68}"/>
              </a:ext>
            </a:extLst>
          </p:cNvPr>
          <p:cNvSpPr txBox="1"/>
          <p:nvPr/>
        </p:nvSpPr>
        <p:spPr>
          <a:xfrm>
            <a:off x="960360" y="6396946"/>
            <a:ext cx="103934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1 Average price of 120 square meter apartments located in the most important cities of countries in EU-28 as of May 2018 </a:t>
            </a:r>
            <a:br>
              <a:rPr lang="en-US" sz="900" dirty="0"/>
            </a:br>
            <a:r>
              <a:rPr lang="en-US" sz="900" dirty="0"/>
              <a:t>2 Converted using 303.5 EUR/HUF and 0.867 USD/EUR for approximate comparison with </a:t>
            </a:r>
            <a:r>
              <a:rPr lang="en-US" sz="900" dirty="0" err="1"/>
              <a:t>statista.com</a:t>
            </a:r>
            <a:r>
              <a:rPr lang="en-US" sz="900" dirty="0"/>
              <a:t> data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103931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2718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833805" y="2266522"/>
            <a:ext cx="402538" cy="402538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5EEF120-DDB1-704F-B1C8-C82264CEE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700574"/>
              </p:ext>
            </p:extLst>
          </p:nvPr>
        </p:nvGraphicFramePr>
        <p:xfrm>
          <a:off x="960362" y="2527455"/>
          <a:ext cx="4831511" cy="33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AD3CBA-4DC2-034A-8B43-71406B77408C}"/>
              </a:ext>
            </a:extLst>
          </p:cNvPr>
          <p:cNvSpPr txBox="1"/>
          <p:nvPr/>
        </p:nvSpPr>
        <p:spPr>
          <a:xfrm>
            <a:off x="6403339" y="1926298"/>
            <a:ext cx="46401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dirty="0"/>
              <a:t>…creates a heavy price growth since 2014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Price per m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USD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73D1E0-3576-6F4F-A7BF-46C122CE710A}"/>
              </a:ext>
            </a:extLst>
          </p:cNvPr>
          <p:cNvSpPr/>
          <p:nvPr/>
        </p:nvSpPr>
        <p:spPr>
          <a:xfrm>
            <a:off x="5898329" y="4212898"/>
            <a:ext cx="99286" cy="278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2AE6B1-F9BD-4E46-BE5C-260CD64AD74B}"/>
              </a:ext>
            </a:extLst>
          </p:cNvPr>
          <p:cNvSpPr/>
          <p:nvPr/>
        </p:nvSpPr>
        <p:spPr>
          <a:xfrm>
            <a:off x="5772533" y="4212898"/>
            <a:ext cx="99286" cy="278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57FF5-9DDC-A443-95BD-8452D341F7F4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</a:t>
            </a:r>
            <a:r>
              <a:rPr lang="en-US" sz="900" dirty="0" err="1"/>
              <a:t>statista.com</a:t>
            </a:r>
            <a:r>
              <a:rPr lang="en-US" sz="900" dirty="0"/>
              <a:t>, </a:t>
            </a:r>
            <a:r>
              <a:rPr lang="en-US" sz="900" dirty="0" err="1"/>
              <a:t>ingatlannet.hu</a:t>
            </a:r>
            <a:r>
              <a:rPr lang="en-US" sz="900" dirty="0"/>
              <a:t>, own analysis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9BEAC-8868-474D-B5C3-030BF8273FC7}"/>
              </a:ext>
            </a:extLst>
          </p:cNvPr>
          <p:cNvSpPr txBox="1"/>
          <p:nvPr/>
        </p:nvSpPr>
        <p:spPr>
          <a:xfrm>
            <a:off x="1407331" y="5871194"/>
            <a:ext cx="965802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1400" b="1" dirty="0"/>
              <a:t>Quick facts: </a:t>
            </a:r>
            <a:r>
              <a:rPr lang="en-US" sz="1400" dirty="0"/>
              <a:t>Population: 10M in Hun, 2M in </a:t>
            </a:r>
            <a:r>
              <a:rPr lang="en-US" sz="1400" dirty="0" err="1"/>
              <a:t>Bp</a:t>
            </a:r>
            <a:r>
              <a:rPr lang="en-US" sz="1400" dirty="0"/>
              <a:t> || Currency: HUF (~280 HUF/USD) || GDP p. c.: ~15k USD (53</a:t>
            </a:r>
            <a:r>
              <a:rPr lang="en-US" sz="1400" baseline="30000" dirty="0"/>
              <a:t>rd </a:t>
            </a:r>
            <a:r>
              <a:rPr lang="en-US" sz="14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60" y="1926298"/>
            <a:ext cx="46401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dirty="0"/>
              <a:t>One of the cheapest real estate markets in the EU...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Price per m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USD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80657C-9443-5B41-9589-53DF3416A19D}"/>
              </a:ext>
            </a:extLst>
          </p:cNvPr>
          <p:cNvGrpSpPr/>
          <p:nvPr/>
        </p:nvGrpSpPr>
        <p:grpSpPr>
          <a:xfrm>
            <a:off x="6403339" y="2955308"/>
            <a:ext cx="4950461" cy="2489106"/>
            <a:chOff x="6403339" y="2672625"/>
            <a:chExt cx="4950461" cy="24891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6173AC3-4CFE-234A-83E9-A1315A6A9E38}"/>
                </a:ext>
              </a:extLst>
            </p:cNvPr>
            <p:cNvGrpSpPr/>
            <p:nvPr/>
          </p:nvGrpSpPr>
          <p:grpSpPr>
            <a:xfrm>
              <a:off x="6403339" y="2717380"/>
              <a:ext cx="4950461" cy="2444351"/>
              <a:chOff x="6403339" y="2821641"/>
              <a:chExt cx="4950461" cy="244435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A9E31CB-213A-2345-9427-89AE977CA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5114" y="2821641"/>
                <a:ext cx="4948686" cy="244435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D3C1DC-AB96-594F-A54A-937A13BB6DEB}"/>
                  </a:ext>
                </a:extLst>
              </p:cNvPr>
              <p:cNvSpPr txBox="1"/>
              <p:nvPr/>
            </p:nvSpPr>
            <p:spPr>
              <a:xfrm>
                <a:off x="6403339" y="2827982"/>
                <a:ext cx="334345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000"/>
                </a:lvl1pPr>
              </a:lstStyle>
              <a:p>
                <a:r>
                  <a:rPr lang="en-US" sz="900" dirty="0"/>
                  <a:t>3,040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E9E963-BCA2-5246-9E04-3F68E7B76730}"/>
                  </a:ext>
                </a:extLst>
              </p:cNvPr>
              <p:cNvSpPr txBox="1"/>
              <p:nvPr/>
            </p:nvSpPr>
            <p:spPr>
              <a:xfrm>
                <a:off x="6403339" y="3339596"/>
                <a:ext cx="334345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000"/>
                </a:lvl1pPr>
              </a:lstStyle>
              <a:p>
                <a:r>
                  <a:rPr lang="en-US" sz="900" dirty="0"/>
                  <a:t>2,280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D989BB-FA92-2642-994B-7C3531648BDE}"/>
                  </a:ext>
                </a:extLst>
              </p:cNvPr>
              <p:cNvSpPr txBox="1"/>
              <p:nvPr/>
            </p:nvSpPr>
            <p:spPr>
              <a:xfrm>
                <a:off x="6403339" y="3895579"/>
                <a:ext cx="334345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000"/>
                </a:lvl1pPr>
              </a:lstStyle>
              <a:p>
                <a:r>
                  <a:rPr lang="en-US" sz="900" dirty="0"/>
                  <a:t>1,520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15014B-260C-ED45-9FEB-2487E82CF8BF}"/>
                  </a:ext>
                </a:extLst>
              </p:cNvPr>
              <p:cNvSpPr txBox="1"/>
              <p:nvPr/>
            </p:nvSpPr>
            <p:spPr>
              <a:xfrm>
                <a:off x="6403339" y="4422632"/>
                <a:ext cx="334345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000"/>
                </a:lvl1pPr>
              </a:lstStyle>
              <a:p>
                <a:r>
                  <a:rPr lang="en-US" sz="900" dirty="0"/>
                  <a:t>760</a:t>
                </a:r>
                <a:endPara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BC0C35-FAC3-0A49-B72A-D45CCD5ACDBD}"/>
                </a:ext>
              </a:extLst>
            </p:cNvPr>
            <p:cNvSpPr txBox="1"/>
            <p:nvPr/>
          </p:nvSpPr>
          <p:spPr>
            <a:xfrm>
              <a:off x="9260515" y="2672625"/>
              <a:ext cx="158665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r>
                <a:rPr lang="en-US" sz="1100" b="1" dirty="0"/>
                <a:t>May 2018</a:t>
              </a:r>
            </a:p>
            <a:p>
              <a:r>
                <a:rPr lang="en-US" sz="1100" dirty="0"/>
                <a:t>Avg. price per m</a:t>
              </a:r>
              <a:r>
                <a:rPr lang="en-US" sz="1100" baseline="30000" dirty="0"/>
                <a:t>2</a:t>
              </a:r>
              <a:r>
                <a:rPr lang="en-US" sz="1100" dirty="0"/>
                <a:t>: 2,904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6DBB1FC-EF12-FE46-9D43-9CD51B61D964}"/>
                </a:ext>
              </a:extLst>
            </p:cNvPr>
            <p:cNvSpPr/>
            <p:nvPr/>
          </p:nvSpPr>
          <p:spPr>
            <a:xfrm>
              <a:off x="11225784" y="3116881"/>
              <a:ext cx="128016" cy="12801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761278-F0DA-AF46-85DD-9A99169D31B0}"/>
                </a:ext>
              </a:extLst>
            </p:cNvPr>
            <p:cNvCxnSpPr>
              <a:stCxn id="25" idx="3"/>
              <a:endCxn id="26" idx="1"/>
            </p:cNvCxnSpPr>
            <p:nvPr/>
          </p:nvCxnSpPr>
          <p:spPr>
            <a:xfrm>
              <a:off x="10847171" y="2934235"/>
              <a:ext cx="397361" cy="201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A2BEFB6-E55D-F948-8AC1-D8F49900C45C}"/>
              </a:ext>
            </a:extLst>
          </p:cNvPr>
          <p:cNvSpPr txBox="1"/>
          <p:nvPr/>
        </p:nvSpPr>
        <p:spPr>
          <a:xfrm>
            <a:off x="10391331" y="2530880"/>
            <a:ext cx="9651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r"/>
            <a:r>
              <a:rPr lang="en-US" sz="1200" i="1" dirty="0"/>
              <a:t>Approximation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C7C79-215D-8F46-8F01-0E72CEF5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7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 step journey to turn </a:t>
            </a:r>
            <a:r>
              <a:rPr lang="en-US" dirty="0" err="1"/>
              <a:t>ingatlan.com</a:t>
            </a:r>
            <a:r>
              <a:rPr lang="en-US" dirty="0"/>
              <a:t> UI into a regression model predicting the apartment price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50658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Major steps of my work:</a:t>
            </a:r>
          </a:p>
          <a:p>
            <a:r>
              <a:rPr lang="en-US" sz="1800" dirty="0"/>
              <a:t>From an interactive UI to a regression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40ECB7-59AE-2D46-8C61-73269E8061B6}"/>
              </a:ext>
            </a:extLst>
          </p:cNvPr>
          <p:cNvSpPr/>
          <p:nvPr/>
        </p:nvSpPr>
        <p:spPr>
          <a:xfrm>
            <a:off x="960360" y="2620011"/>
            <a:ext cx="4856298" cy="37087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Source, scrape the data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ingatlannet.hu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Clean &amp; apply one-hot encoding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features where applicable, e.g. district, orientation, etc.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Fit baseline linear model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using SIZE as the independent variable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Add 2nd degree and interaction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the model to account for apparent polynomial relationships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Apply LASSO regularization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limit the number of variables generated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Summarize</a:t>
            </a:r>
            <a:r>
              <a:rPr lang="en-US" dirty="0">
                <a:solidFill>
                  <a:srgbClr val="000000"/>
                </a:solidFill>
              </a:rPr>
              <a:t> and draw conclusions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38104E-1B48-884A-A0AA-27F26E03CF45}"/>
              </a:ext>
            </a:extLst>
          </p:cNvPr>
          <p:cNvGrpSpPr/>
          <p:nvPr/>
        </p:nvGrpSpPr>
        <p:grpSpPr>
          <a:xfrm>
            <a:off x="2922203" y="3210556"/>
            <a:ext cx="932609" cy="2755725"/>
            <a:chOff x="960359" y="3210556"/>
            <a:chExt cx="4856300" cy="275572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D90DFB-D94E-AD4F-BE3A-14F04E4A79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210556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690522-E9B2-A041-A599-B98D14B65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836198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30621-F9BB-4040-9266-18E12075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4442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1590B4-92F6-DF40-AF9B-C7DF6B393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340639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38D8B-FF0B-D542-B053-D49D90B0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966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4A2C105-A354-8C43-AB42-FE6B03C1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3</a:t>
            </a:fld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73EF2A-DFB7-6444-B92F-88BB34A257D1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888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09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 step journey to turn </a:t>
            </a:r>
            <a:r>
              <a:rPr lang="en-US" dirty="0" err="1"/>
              <a:t>ingatlan.com</a:t>
            </a:r>
            <a:r>
              <a:rPr lang="en-US" dirty="0"/>
              <a:t> UI into a regression model predicting the apartment price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103931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Major steps of my work:</a:t>
            </a:r>
          </a:p>
          <a:p>
            <a:r>
              <a:rPr lang="en-US" sz="1800" dirty="0"/>
              <a:t>From an interactive UI to a regression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40ECB7-59AE-2D46-8C61-73269E8061B6}"/>
              </a:ext>
            </a:extLst>
          </p:cNvPr>
          <p:cNvSpPr/>
          <p:nvPr/>
        </p:nvSpPr>
        <p:spPr>
          <a:xfrm>
            <a:off x="960360" y="2620011"/>
            <a:ext cx="4856298" cy="37087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Source, scrape the data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ingatlannet.hu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Clean &amp; apply one-hot encoding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features where applicable, e.g. district, orientation, etc.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Fit baseline linear model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using SIZE as the independent variable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Add 2nd degree and interaction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the model to account for apparent polynomial relationships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Apply LASSO regularization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limit the number of variables generated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Summarize</a:t>
            </a:r>
            <a:r>
              <a:rPr lang="en-US" dirty="0">
                <a:solidFill>
                  <a:srgbClr val="000000"/>
                </a:solidFill>
              </a:rPr>
              <a:t> and draw conclusions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38104E-1B48-884A-A0AA-27F26E03CF45}"/>
              </a:ext>
            </a:extLst>
          </p:cNvPr>
          <p:cNvGrpSpPr/>
          <p:nvPr/>
        </p:nvGrpSpPr>
        <p:grpSpPr>
          <a:xfrm>
            <a:off x="2922203" y="3210556"/>
            <a:ext cx="932609" cy="2755725"/>
            <a:chOff x="960359" y="3210556"/>
            <a:chExt cx="4856300" cy="275572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D90DFB-D94E-AD4F-BE3A-14F04E4A79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210556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690522-E9B2-A041-A599-B98D14B65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836198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30621-F9BB-4040-9266-18E12075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4442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1590B4-92F6-DF40-AF9B-C7DF6B393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340639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38D8B-FF0B-D542-B053-D49D90B0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966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4A2C105-A354-8C43-AB42-FE6B03C1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4</a:t>
            </a:fld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73EF2A-DFB7-6444-B92F-88BB34A257D1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88855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9EFA2658-4F7A-794A-B911-89E39C41300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833805" y="2266522"/>
            <a:ext cx="402538" cy="40253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9A749DF-4456-EF42-8FCD-26663D9B01B7}"/>
              </a:ext>
            </a:extLst>
          </p:cNvPr>
          <p:cNvSpPr txBox="1"/>
          <p:nvPr/>
        </p:nvSpPr>
        <p:spPr>
          <a:xfrm>
            <a:off x="6366922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My target variable:</a:t>
            </a:r>
          </a:p>
          <a:p>
            <a:r>
              <a:rPr lang="en-US" sz="1800" dirty="0"/>
              <a:t>Price of the apartment has a right tail yet workable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5FFAABF-1721-FD40-A03B-EA42846E3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249" y="2795596"/>
            <a:ext cx="5302888" cy="36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1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86092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98F5C-56AA-1D4E-B2AB-A6D46BA2BF15}"/>
              </a:ext>
            </a:extLst>
          </p:cNvPr>
          <p:cNvSpPr/>
          <p:nvPr/>
        </p:nvSpPr>
        <p:spPr>
          <a:xfrm>
            <a:off x="838200" y="2539323"/>
            <a:ext cx="5257800" cy="667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Faced numerous challenges, incl. scraping an interactive map, kick-outs, etc.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50658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Major steps of my work:</a:t>
            </a:r>
          </a:p>
          <a:p>
            <a:r>
              <a:rPr lang="en-US" sz="1800" dirty="0"/>
              <a:t>From an interactive UI to a regression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40ECB7-59AE-2D46-8C61-73269E8061B6}"/>
              </a:ext>
            </a:extLst>
          </p:cNvPr>
          <p:cNvSpPr/>
          <p:nvPr/>
        </p:nvSpPr>
        <p:spPr>
          <a:xfrm>
            <a:off x="960360" y="2620011"/>
            <a:ext cx="4856298" cy="37087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Source, scrape the data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ingatlannet.hu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Clean &amp; apply one-hot encoding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features where applicable, e.g. district, orientation, etc.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Fit baseline linear model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using SIZE as the independent variable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Add 2nd degree and interaction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the model to account for apparent polynomial relationships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Apply LASSO regularization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limit the number of variables generated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Summarize</a:t>
            </a:r>
            <a:r>
              <a:rPr lang="en-US" dirty="0">
                <a:solidFill>
                  <a:srgbClr val="000000"/>
                </a:solidFill>
              </a:rPr>
              <a:t> and draw conclusions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38104E-1B48-884A-A0AA-27F26E03CF45}"/>
              </a:ext>
            </a:extLst>
          </p:cNvPr>
          <p:cNvGrpSpPr/>
          <p:nvPr/>
        </p:nvGrpSpPr>
        <p:grpSpPr>
          <a:xfrm>
            <a:off x="2922203" y="3210556"/>
            <a:ext cx="932609" cy="2755725"/>
            <a:chOff x="960359" y="3210556"/>
            <a:chExt cx="4856300" cy="275572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D90DFB-D94E-AD4F-BE3A-14F04E4A79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210556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690522-E9B2-A041-A599-B98D14B65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836198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30621-F9BB-4040-9266-18E12075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4442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1590B4-92F6-DF40-AF9B-C7DF6B393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340639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38D8B-FF0B-D542-B053-D49D90B0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966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954D29F-5663-594A-A0F5-C490A9B3BFF8}"/>
              </a:ext>
            </a:extLst>
          </p:cNvPr>
          <p:cNvSpPr/>
          <p:nvPr/>
        </p:nvSpPr>
        <p:spPr>
          <a:xfrm>
            <a:off x="960360" y="3214581"/>
            <a:ext cx="5066139" cy="31141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991788-E1CA-9C4F-B226-B2663981C782}"/>
              </a:ext>
            </a:extLst>
          </p:cNvPr>
          <p:cNvSpPr/>
          <p:nvPr/>
        </p:nvSpPr>
        <p:spPr>
          <a:xfrm>
            <a:off x="6096000" y="1837685"/>
            <a:ext cx="5257800" cy="449103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901868" y="2671658"/>
            <a:ext cx="402538" cy="4025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70EE0A-FA89-684A-BA5F-FD2A4E80448D}"/>
              </a:ext>
            </a:extLst>
          </p:cNvPr>
          <p:cNvSpPr txBox="1"/>
          <p:nvPr/>
        </p:nvSpPr>
        <p:spPr>
          <a:xfrm>
            <a:off x="6296750" y="1940740"/>
            <a:ext cx="4856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b="1" dirty="0"/>
              <a:t>The various data sources brought numerous challenges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4C44A-896B-6C4D-B275-7F679FC4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248" y="2357736"/>
            <a:ext cx="1630281" cy="1103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6E3068-B771-964F-A9D2-4547B8CD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782" y="2364736"/>
            <a:ext cx="1630282" cy="10977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A499B1-B24D-C64B-957E-1507FEEE2227}"/>
              </a:ext>
            </a:extLst>
          </p:cNvPr>
          <p:cNvCxnSpPr>
            <a:cxnSpLocks/>
          </p:cNvCxnSpPr>
          <p:nvPr/>
        </p:nvCxnSpPr>
        <p:spPr>
          <a:xfrm>
            <a:off x="8682778" y="2364736"/>
            <a:ext cx="0" cy="369359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6515948-B834-C14C-B260-C44FACBED7E3}"/>
              </a:ext>
            </a:extLst>
          </p:cNvPr>
          <p:cNvSpPr txBox="1"/>
          <p:nvPr/>
        </p:nvSpPr>
        <p:spPr>
          <a:xfrm>
            <a:off x="6514248" y="3519175"/>
            <a:ext cx="16302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ctr"/>
            <a:r>
              <a:rPr lang="en-US" sz="1600" dirty="0" err="1"/>
              <a:t>Ingatlan.com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D203AC-2159-F042-A786-7752F6479CC1}"/>
              </a:ext>
            </a:extLst>
          </p:cNvPr>
          <p:cNvSpPr txBox="1"/>
          <p:nvPr/>
        </p:nvSpPr>
        <p:spPr>
          <a:xfrm>
            <a:off x="9252178" y="3519175"/>
            <a:ext cx="16302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ctr"/>
            <a:r>
              <a:rPr lang="en-US" sz="1600" dirty="0" err="1"/>
              <a:t>Ingatlannet.hu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214D9-0FE0-244B-977D-3766DC404428}"/>
              </a:ext>
            </a:extLst>
          </p:cNvPr>
          <p:cNvSpPr txBox="1"/>
          <p:nvPr/>
        </p:nvSpPr>
        <p:spPr>
          <a:xfrm>
            <a:off x="6271776" y="4011618"/>
            <a:ext cx="2341501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600" b="1" dirty="0"/>
              <a:t>Intro: </a:t>
            </a:r>
            <a:r>
              <a:rPr lang="en-US" sz="1600" dirty="0"/>
              <a:t>Biggest real estate aggregator</a:t>
            </a:r>
          </a:p>
          <a:p>
            <a:pPr>
              <a:spcAft>
                <a:spcPts val="600"/>
              </a:spcAft>
            </a:pPr>
            <a:r>
              <a:rPr lang="en-US" sz="1600" b="1" dirty="0"/>
              <a:t>Scraping:</a:t>
            </a:r>
            <a:r>
              <a:rPr lang="en-US" sz="1600" dirty="0"/>
              <a:t> Using </a:t>
            </a:r>
            <a:r>
              <a:rPr lang="en-US" sz="1600" dirty="0" err="1"/>
              <a:t>beautifulsoup</a:t>
            </a:r>
            <a:r>
              <a:rPr lang="en-US" sz="1600" dirty="0"/>
              <a:t>, kick-out timer, </a:t>
            </a:r>
            <a:r>
              <a:rPr lang="en-US" sz="1600" dirty="0" err="1"/>
              <a:t>useragent</a:t>
            </a:r>
            <a:r>
              <a:rPr lang="en-US" sz="1600" dirty="0"/>
              <a:t> randomizer</a:t>
            </a:r>
          </a:p>
          <a:p>
            <a:pPr>
              <a:spcAft>
                <a:spcPts val="600"/>
              </a:spcAft>
            </a:pPr>
            <a:r>
              <a:rPr lang="en-US" sz="1600" b="1" dirty="0"/>
              <a:t>Cleaning:</a:t>
            </a:r>
            <a:r>
              <a:rPr lang="en-US" sz="1600" dirty="0"/>
              <a:t> Hand-typed data, hence heavy cleaning required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477FA6-888D-9D45-8CE9-1D328F592FA7}"/>
              </a:ext>
            </a:extLst>
          </p:cNvPr>
          <p:cNvSpPr txBox="1"/>
          <p:nvPr/>
        </p:nvSpPr>
        <p:spPr>
          <a:xfrm>
            <a:off x="8858554" y="4011618"/>
            <a:ext cx="2341501" cy="2046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600" b="1" dirty="0"/>
              <a:t>Intro: </a:t>
            </a:r>
            <a:r>
              <a:rPr lang="en-US" sz="1600" dirty="0"/>
              <a:t>Real estate statistics site</a:t>
            </a:r>
            <a:br>
              <a:rPr lang="en-US" sz="1600" b="1" dirty="0"/>
            </a:br>
            <a:r>
              <a:rPr lang="en-US" sz="1600" b="1" dirty="0"/>
              <a:t>Scraping:</a:t>
            </a:r>
            <a:r>
              <a:rPr lang="en-US" sz="1600" dirty="0"/>
              <a:t> Using selenium, and regex to access interactive map info</a:t>
            </a:r>
          </a:p>
          <a:p>
            <a:pPr>
              <a:spcAft>
                <a:spcPts val="600"/>
              </a:spcAft>
            </a:pPr>
            <a:r>
              <a:rPr lang="en-US" sz="1600" b="1" dirty="0"/>
              <a:t>Cleaning:</a:t>
            </a:r>
            <a:r>
              <a:rPr lang="en-US" sz="1600" dirty="0"/>
              <a:t> Very clean data, virtually no adjustments required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C54135E-A5B3-2641-943B-7DE76A49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5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DA3BE0-5D82-A24F-B186-9F9212701629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</a:t>
            </a:r>
            <a:r>
              <a:rPr lang="en-US" sz="900" dirty="0" err="1"/>
              <a:t>ingatlan.com</a:t>
            </a:r>
            <a:r>
              <a:rPr lang="en-US" sz="900" dirty="0"/>
              <a:t>, own analysis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35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86092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98F5C-56AA-1D4E-B2AB-A6D46BA2BF15}"/>
              </a:ext>
            </a:extLst>
          </p:cNvPr>
          <p:cNvSpPr/>
          <p:nvPr/>
        </p:nvSpPr>
        <p:spPr>
          <a:xfrm>
            <a:off x="838200" y="3189817"/>
            <a:ext cx="5257800" cy="667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Created 70 features from the original 20, raising the chance of overfitting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50658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Major steps of my work:</a:t>
            </a:r>
          </a:p>
          <a:p>
            <a:r>
              <a:rPr lang="en-US" sz="1800" dirty="0"/>
              <a:t>From an interactive UI to a regression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40ECB7-59AE-2D46-8C61-73269E8061B6}"/>
              </a:ext>
            </a:extLst>
          </p:cNvPr>
          <p:cNvSpPr/>
          <p:nvPr/>
        </p:nvSpPr>
        <p:spPr>
          <a:xfrm>
            <a:off x="960360" y="2620011"/>
            <a:ext cx="4856298" cy="37087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Source, scrape the data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ingatlannet.hu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Clean &amp; apply one-hot encoding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features where applicable, e.g. district, orientation, etc.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Fit baseline linear model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using SIZE as the independent variable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Add 2nd degree and interaction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the model to account for apparent polynomial relationships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Apply LASSO regularization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limit the number of variables generated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Summarize</a:t>
            </a:r>
            <a:r>
              <a:rPr lang="en-US" dirty="0">
                <a:solidFill>
                  <a:srgbClr val="000000"/>
                </a:solidFill>
              </a:rPr>
              <a:t> and draw conclusions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38104E-1B48-884A-A0AA-27F26E03CF45}"/>
              </a:ext>
            </a:extLst>
          </p:cNvPr>
          <p:cNvGrpSpPr/>
          <p:nvPr/>
        </p:nvGrpSpPr>
        <p:grpSpPr>
          <a:xfrm>
            <a:off x="2922203" y="3210556"/>
            <a:ext cx="932609" cy="2755725"/>
            <a:chOff x="960359" y="3210556"/>
            <a:chExt cx="4856300" cy="275572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D90DFB-D94E-AD4F-BE3A-14F04E4A79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210556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690522-E9B2-A041-A599-B98D14B65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836198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30621-F9BB-4040-9266-18E12075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4442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1590B4-92F6-DF40-AF9B-C7DF6B393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340639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38D8B-FF0B-D542-B053-D49D90B0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966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954D29F-5663-594A-A0F5-C490A9B3BFF8}"/>
              </a:ext>
            </a:extLst>
          </p:cNvPr>
          <p:cNvSpPr/>
          <p:nvPr/>
        </p:nvSpPr>
        <p:spPr>
          <a:xfrm>
            <a:off x="960360" y="3887828"/>
            <a:ext cx="5066139" cy="24408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991788-E1CA-9C4F-B226-B2663981C782}"/>
              </a:ext>
            </a:extLst>
          </p:cNvPr>
          <p:cNvSpPr/>
          <p:nvPr/>
        </p:nvSpPr>
        <p:spPr>
          <a:xfrm>
            <a:off x="6096000" y="1837685"/>
            <a:ext cx="5257800" cy="449103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901868" y="3356997"/>
            <a:ext cx="402538" cy="4025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70EE0A-FA89-684A-BA5F-FD2A4E80448D}"/>
              </a:ext>
            </a:extLst>
          </p:cNvPr>
          <p:cNvSpPr txBox="1"/>
          <p:nvPr/>
        </p:nvSpPr>
        <p:spPr>
          <a:xfrm>
            <a:off x="6296750" y="1940740"/>
            <a:ext cx="4856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b="1" dirty="0"/>
              <a:t>One-hot encoding enabled the usage of categorical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7A05F-8191-E548-AC67-22A3CFBA457C}"/>
              </a:ext>
            </a:extLst>
          </p:cNvPr>
          <p:cNvSpPr/>
          <p:nvPr/>
        </p:nvSpPr>
        <p:spPr>
          <a:xfrm>
            <a:off x="960360" y="2615753"/>
            <a:ext cx="5066139" cy="5739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3DF56-E206-1648-9364-DF60EBD9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17" y="2625035"/>
            <a:ext cx="4001584" cy="17875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F0ED5F-AC06-A240-93AF-7E2F36903637}"/>
              </a:ext>
            </a:extLst>
          </p:cNvPr>
          <p:cNvCxnSpPr>
            <a:cxnSpLocks/>
          </p:cNvCxnSpPr>
          <p:nvPr/>
        </p:nvCxnSpPr>
        <p:spPr>
          <a:xfrm>
            <a:off x="6675727" y="2625035"/>
            <a:ext cx="0" cy="1787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DB5CAA-0B36-2F4A-9BBA-BC1246568157}"/>
              </a:ext>
            </a:extLst>
          </p:cNvPr>
          <p:cNvSpPr txBox="1"/>
          <p:nvPr/>
        </p:nvSpPr>
        <p:spPr>
          <a:xfrm>
            <a:off x="6296750" y="2968155"/>
            <a:ext cx="757955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ctr">
              <a:spcAft>
                <a:spcPts val="600"/>
              </a:spcAft>
            </a:pPr>
            <a:r>
              <a:rPr lang="en-US" sz="1400" dirty="0"/>
              <a:t>4861 records cleaned from 252 outliers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610655-F8CB-C948-ABBD-B2A076A2F313}"/>
              </a:ext>
            </a:extLst>
          </p:cNvPr>
          <p:cNvSpPr txBox="1"/>
          <p:nvPr/>
        </p:nvSpPr>
        <p:spPr>
          <a:xfrm>
            <a:off x="8519097" y="2309462"/>
            <a:ext cx="271220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i="1" dirty="0"/>
              <a:t>Snippet of real estate </a:t>
            </a:r>
            <a:r>
              <a:rPr lang="en-US" sz="1600" i="1" dirty="0" err="1"/>
              <a:t>dataframe</a:t>
            </a:r>
            <a:endParaRPr lang="en-US" sz="1600" i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8543C6-F0F2-F145-9D93-9139433DE873}"/>
              </a:ext>
            </a:extLst>
          </p:cNvPr>
          <p:cNvCxnSpPr>
            <a:cxnSpLocks/>
          </p:cNvCxnSpPr>
          <p:nvPr/>
        </p:nvCxnSpPr>
        <p:spPr>
          <a:xfrm>
            <a:off x="7160217" y="4752005"/>
            <a:ext cx="40015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3754D6B-EF53-B74C-93F2-9B005863B70C}"/>
              </a:ext>
            </a:extLst>
          </p:cNvPr>
          <p:cNvSpPr txBox="1"/>
          <p:nvPr/>
        </p:nvSpPr>
        <p:spPr>
          <a:xfrm>
            <a:off x="7948993" y="4536561"/>
            <a:ext cx="2424032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ctr">
              <a:spcAft>
                <a:spcPts val="600"/>
              </a:spcAft>
            </a:pPr>
            <a:r>
              <a:rPr lang="en-US" sz="1400" dirty="0"/>
              <a:t>70 features, of which 8 numerical, 62 one-hot encoded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2569554-AACE-EC42-8107-6DF9392C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6</a:t>
            </a:fld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22F96F-E356-2D4E-963B-1BDD6B060592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</a:t>
            </a:r>
            <a:r>
              <a:rPr lang="en-US" sz="900" dirty="0" err="1"/>
              <a:t>ingatlan.com</a:t>
            </a:r>
            <a:r>
              <a:rPr lang="en-US" sz="900" dirty="0"/>
              <a:t>, own analysis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646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86092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98F5C-56AA-1D4E-B2AB-A6D46BA2BF15}"/>
              </a:ext>
            </a:extLst>
          </p:cNvPr>
          <p:cNvSpPr/>
          <p:nvPr/>
        </p:nvSpPr>
        <p:spPr>
          <a:xfrm>
            <a:off x="838200" y="3189817"/>
            <a:ext cx="5257800" cy="667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Created 70 features from the original 20, raising the chance of overfitting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50658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Major steps of my work:</a:t>
            </a:r>
          </a:p>
          <a:p>
            <a:r>
              <a:rPr lang="en-US" sz="1800" dirty="0"/>
              <a:t>From an interactive UI to a regression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40ECB7-59AE-2D46-8C61-73269E8061B6}"/>
              </a:ext>
            </a:extLst>
          </p:cNvPr>
          <p:cNvSpPr/>
          <p:nvPr/>
        </p:nvSpPr>
        <p:spPr>
          <a:xfrm>
            <a:off x="960360" y="2620011"/>
            <a:ext cx="4856298" cy="37087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Source, scrape the data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ingatlannet.hu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Clean &amp; apply one-hot encoding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features where applicable, e.g. district, orientation, etc.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Fit baseline linear model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using SIZE as the independent variable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Add 2nd degree and interaction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the model to account for apparent polynomial relationships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Apply LASSO regularization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limit the number of variables generated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Summarize</a:t>
            </a:r>
            <a:r>
              <a:rPr lang="en-US" dirty="0">
                <a:solidFill>
                  <a:srgbClr val="000000"/>
                </a:solidFill>
              </a:rPr>
              <a:t> and draw conclusions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38104E-1B48-884A-A0AA-27F26E03CF45}"/>
              </a:ext>
            </a:extLst>
          </p:cNvPr>
          <p:cNvGrpSpPr/>
          <p:nvPr/>
        </p:nvGrpSpPr>
        <p:grpSpPr>
          <a:xfrm>
            <a:off x="2922203" y="3210556"/>
            <a:ext cx="932609" cy="2755725"/>
            <a:chOff x="960359" y="3210556"/>
            <a:chExt cx="4856300" cy="275572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D90DFB-D94E-AD4F-BE3A-14F04E4A79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210556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690522-E9B2-A041-A599-B98D14B65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836198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30621-F9BB-4040-9266-18E12075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4442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1590B4-92F6-DF40-AF9B-C7DF6B393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340639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38D8B-FF0B-D542-B053-D49D90B0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966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954D29F-5663-594A-A0F5-C490A9B3BFF8}"/>
              </a:ext>
            </a:extLst>
          </p:cNvPr>
          <p:cNvSpPr/>
          <p:nvPr/>
        </p:nvSpPr>
        <p:spPr>
          <a:xfrm>
            <a:off x="960360" y="3887828"/>
            <a:ext cx="5066139" cy="24408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991788-E1CA-9C4F-B226-B2663981C782}"/>
              </a:ext>
            </a:extLst>
          </p:cNvPr>
          <p:cNvSpPr/>
          <p:nvPr/>
        </p:nvSpPr>
        <p:spPr>
          <a:xfrm>
            <a:off x="6096000" y="1837685"/>
            <a:ext cx="5257800" cy="449103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901868" y="3356997"/>
            <a:ext cx="402538" cy="4025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70EE0A-FA89-684A-BA5F-FD2A4E80448D}"/>
              </a:ext>
            </a:extLst>
          </p:cNvPr>
          <p:cNvSpPr txBox="1"/>
          <p:nvPr/>
        </p:nvSpPr>
        <p:spPr>
          <a:xfrm>
            <a:off x="6296750" y="1940740"/>
            <a:ext cx="4856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b="1" dirty="0"/>
              <a:t>One-hot encoding enabled the usage of categorical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7A05F-8191-E548-AC67-22A3CFBA457C}"/>
              </a:ext>
            </a:extLst>
          </p:cNvPr>
          <p:cNvSpPr/>
          <p:nvPr/>
        </p:nvSpPr>
        <p:spPr>
          <a:xfrm>
            <a:off x="960360" y="2615753"/>
            <a:ext cx="5066139" cy="5739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3DF56-E206-1648-9364-DF60EBD9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17" y="2625035"/>
            <a:ext cx="4001584" cy="17875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F0ED5F-AC06-A240-93AF-7E2F36903637}"/>
              </a:ext>
            </a:extLst>
          </p:cNvPr>
          <p:cNvCxnSpPr>
            <a:cxnSpLocks/>
          </p:cNvCxnSpPr>
          <p:nvPr/>
        </p:nvCxnSpPr>
        <p:spPr>
          <a:xfrm>
            <a:off x="6675727" y="2625035"/>
            <a:ext cx="0" cy="1787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DB5CAA-0B36-2F4A-9BBA-BC1246568157}"/>
              </a:ext>
            </a:extLst>
          </p:cNvPr>
          <p:cNvSpPr txBox="1"/>
          <p:nvPr/>
        </p:nvSpPr>
        <p:spPr>
          <a:xfrm>
            <a:off x="6296750" y="2968155"/>
            <a:ext cx="757955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ctr">
              <a:spcAft>
                <a:spcPts val="600"/>
              </a:spcAft>
            </a:pPr>
            <a:r>
              <a:rPr lang="en-US" sz="1400" dirty="0"/>
              <a:t>4861 records cleaned from 252 outliers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610655-F8CB-C948-ABBD-B2A076A2F313}"/>
              </a:ext>
            </a:extLst>
          </p:cNvPr>
          <p:cNvSpPr txBox="1"/>
          <p:nvPr/>
        </p:nvSpPr>
        <p:spPr>
          <a:xfrm>
            <a:off x="8519097" y="2309462"/>
            <a:ext cx="271220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i="1" dirty="0"/>
              <a:t>Snippet of real estate </a:t>
            </a:r>
            <a:r>
              <a:rPr lang="en-US" sz="1600" i="1" dirty="0" err="1"/>
              <a:t>dataframe</a:t>
            </a:r>
            <a:endParaRPr lang="en-US" sz="1600" i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8543C6-F0F2-F145-9D93-9139433DE873}"/>
              </a:ext>
            </a:extLst>
          </p:cNvPr>
          <p:cNvCxnSpPr>
            <a:cxnSpLocks/>
          </p:cNvCxnSpPr>
          <p:nvPr/>
        </p:nvCxnSpPr>
        <p:spPr>
          <a:xfrm>
            <a:off x="7160217" y="4752005"/>
            <a:ext cx="40015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3754D6B-EF53-B74C-93F2-9B005863B70C}"/>
              </a:ext>
            </a:extLst>
          </p:cNvPr>
          <p:cNvSpPr txBox="1"/>
          <p:nvPr/>
        </p:nvSpPr>
        <p:spPr>
          <a:xfrm>
            <a:off x="7948993" y="4536561"/>
            <a:ext cx="2424032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ctr">
              <a:spcAft>
                <a:spcPts val="600"/>
              </a:spcAft>
            </a:pPr>
            <a:r>
              <a:rPr lang="en-US" sz="1400" dirty="0"/>
              <a:t>70 features, of which 8 numerical, 62 one-hot encoded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41F492-DBAE-2043-AA73-CB9C5C8DD0FA}"/>
              </a:ext>
            </a:extLst>
          </p:cNvPr>
          <p:cNvSpPr/>
          <p:nvPr/>
        </p:nvSpPr>
        <p:spPr>
          <a:xfrm>
            <a:off x="6304406" y="2891057"/>
            <a:ext cx="750299" cy="2217216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24927F-5D9F-404E-A436-08E841CEEFAB}"/>
              </a:ext>
            </a:extLst>
          </p:cNvPr>
          <p:cNvSpPr/>
          <p:nvPr/>
        </p:nvSpPr>
        <p:spPr>
          <a:xfrm>
            <a:off x="6304406" y="5108273"/>
            <a:ext cx="4926894" cy="1091049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214D9-0FE0-244B-977D-3766DC404428}"/>
              </a:ext>
            </a:extLst>
          </p:cNvPr>
          <p:cNvSpPr txBox="1"/>
          <p:nvPr/>
        </p:nvSpPr>
        <p:spPr>
          <a:xfrm>
            <a:off x="6426352" y="5161355"/>
            <a:ext cx="466594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b="1" dirty="0"/>
              <a:t>What have been identified as outliers?</a:t>
            </a:r>
          </a:p>
          <a:p>
            <a:r>
              <a:rPr lang="en-US" sz="1600" dirty="0"/>
              <a:t>2+ M HUF PRICE/SQM | 250+ M HUF price | 250+ SQM, 12+ km from the </a:t>
            </a:r>
            <a:r>
              <a:rPr lang="en-US" sz="1600" dirty="0" err="1"/>
              <a:t>centre</a:t>
            </a:r>
            <a:r>
              <a:rPr lang="en-US" sz="1600" dirty="0"/>
              <a:t> | 4+ half rooms | 6+ standard rooms | 1+ </a:t>
            </a:r>
            <a:r>
              <a:rPr lang="en-US" sz="1600" dirty="0" err="1"/>
              <a:t>relative_floor</a:t>
            </a:r>
            <a:r>
              <a:rPr lang="en-US" sz="1600" dirty="0"/>
              <a:t> score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C6CB1-19AD-E14E-A9D9-796AE5E1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7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3ECF2-A277-E245-8F1B-6E7F19669F5E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</a:t>
            </a:r>
            <a:r>
              <a:rPr lang="en-US" sz="900" dirty="0" err="1"/>
              <a:t>ingatlan.com</a:t>
            </a:r>
            <a:r>
              <a:rPr lang="en-US" sz="900" dirty="0"/>
              <a:t>, own analysis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0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86092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98F5C-56AA-1D4E-B2AB-A6D46BA2BF15}"/>
              </a:ext>
            </a:extLst>
          </p:cNvPr>
          <p:cNvSpPr/>
          <p:nvPr/>
        </p:nvSpPr>
        <p:spPr>
          <a:xfrm>
            <a:off x="838200" y="3823175"/>
            <a:ext cx="5257800" cy="667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Baseline model was already able to explain 64% of the variance in apartment prices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50658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Major steps of my work:</a:t>
            </a:r>
          </a:p>
          <a:p>
            <a:r>
              <a:rPr lang="en-US" sz="1800" dirty="0"/>
              <a:t>From an interactive UI to a regression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40ECB7-59AE-2D46-8C61-73269E8061B6}"/>
              </a:ext>
            </a:extLst>
          </p:cNvPr>
          <p:cNvSpPr/>
          <p:nvPr/>
        </p:nvSpPr>
        <p:spPr>
          <a:xfrm>
            <a:off x="960360" y="2620011"/>
            <a:ext cx="4856298" cy="37087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Source, scrape the data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ingatlannet.hu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Clean &amp; apply one-hot encoding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features where applicable, e.g. district, orientation, etc.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Fit baseline linear model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using SIZE as the independent variable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Add 2nd degree and interaction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the model to account for apparent polynomial relationships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Apply LASSO regularization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limit the number of variables generated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Summarize</a:t>
            </a:r>
            <a:r>
              <a:rPr lang="en-US" dirty="0">
                <a:solidFill>
                  <a:srgbClr val="000000"/>
                </a:solidFill>
              </a:rPr>
              <a:t> and draw conclusions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38104E-1B48-884A-A0AA-27F26E03CF45}"/>
              </a:ext>
            </a:extLst>
          </p:cNvPr>
          <p:cNvGrpSpPr/>
          <p:nvPr/>
        </p:nvGrpSpPr>
        <p:grpSpPr>
          <a:xfrm>
            <a:off x="2922203" y="3210556"/>
            <a:ext cx="932609" cy="2755725"/>
            <a:chOff x="960359" y="3210556"/>
            <a:chExt cx="4856300" cy="275572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D90DFB-D94E-AD4F-BE3A-14F04E4A79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210556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690522-E9B2-A041-A599-B98D14B65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836198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30621-F9BB-4040-9266-18E12075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4442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1590B4-92F6-DF40-AF9B-C7DF6B393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340639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38D8B-FF0B-D542-B053-D49D90B0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966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954D29F-5663-594A-A0F5-C490A9B3BFF8}"/>
              </a:ext>
            </a:extLst>
          </p:cNvPr>
          <p:cNvSpPr/>
          <p:nvPr/>
        </p:nvSpPr>
        <p:spPr>
          <a:xfrm>
            <a:off x="960360" y="4490384"/>
            <a:ext cx="5066139" cy="18383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991788-E1CA-9C4F-B226-B2663981C782}"/>
              </a:ext>
            </a:extLst>
          </p:cNvPr>
          <p:cNvSpPr/>
          <p:nvPr/>
        </p:nvSpPr>
        <p:spPr>
          <a:xfrm>
            <a:off x="6095999" y="1837685"/>
            <a:ext cx="5574225" cy="449103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901868" y="3931081"/>
            <a:ext cx="402538" cy="4025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70EE0A-FA89-684A-BA5F-FD2A4E80448D}"/>
              </a:ext>
            </a:extLst>
          </p:cNvPr>
          <p:cNvSpPr txBox="1"/>
          <p:nvPr/>
        </p:nvSpPr>
        <p:spPr>
          <a:xfrm>
            <a:off x="6296750" y="1940740"/>
            <a:ext cx="48562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b="1" dirty="0"/>
              <a:t>One-hot encoding enabled the usage of categorical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7A05F-8191-E548-AC67-22A3CFBA457C}"/>
              </a:ext>
            </a:extLst>
          </p:cNvPr>
          <p:cNvSpPr/>
          <p:nvPr/>
        </p:nvSpPr>
        <p:spPr>
          <a:xfrm>
            <a:off x="960360" y="2615752"/>
            <a:ext cx="5066139" cy="11723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DB5CAA-0B36-2F4A-9BBA-BC1246568157}"/>
              </a:ext>
            </a:extLst>
          </p:cNvPr>
          <p:cNvSpPr txBox="1"/>
          <p:nvPr/>
        </p:nvSpPr>
        <p:spPr>
          <a:xfrm>
            <a:off x="9907194" y="2764898"/>
            <a:ext cx="1639041" cy="33547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600" b="1" dirty="0"/>
              <a:t>R-SQUARED:~</a:t>
            </a:r>
            <a:r>
              <a:rPr lang="en-US" sz="1600" dirty="0"/>
              <a:t>64%</a:t>
            </a:r>
          </a:p>
          <a:p>
            <a:pPr>
              <a:spcAft>
                <a:spcPts val="600"/>
              </a:spcAft>
            </a:pPr>
            <a:r>
              <a:rPr lang="en-US" sz="1600" b="1" dirty="0"/>
              <a:t>RMSE: </a:t>
            </a:r>
            <a:r>
              <a:rPr lang="en-US" sz="1600" dirty="0"/>
              <a:t>~19 million HUF (~67k USD). </a:t>
            </a:r>
          </a:p>
          <a:p>
            <a:pPr>
              <a:spcAft>
                <a:spcPts val="600"/>
              </a:spcAft>
            </a:pPr>
            <a:r>
              <a:rPr lang="en-US" sz="1600" b="1" dirty="0"/>
              <a:t>Conclusions:</a:t>
            </a:r>
            <a:br>
              <a:rPr lang="en-US" sz="1600" dirty="0"/>
            </a:br>
            <a:r>
              <a:rPr lang="en-US" sz="1600" dirty="0"/>
              <a:t>SIZE is not the only important factor in predicting the apartment PRICE, and there are numerous optimization factors to be implemented. 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72440-5073-6543-A919-7A79AE513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41" y="2247610"/>
            <a:ext cx="3670853" cy="402045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F12516-D854-DA47-AC8D-2DC99B68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8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798095-AF9F-AD44-B31F-B6198A142D93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</a:t>
            </a:r>
            <a:r>
              <a:rPr lang="en-US" sz="900" dirty="0" err="1"/>
              <a:t>ingatlan.com</a:t>
            </a:r>
            <a:r>
              <a:rPr lang="en-US" sz="900" dirty="0"/>
              <a:t>, own analysis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9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86092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98F5C-56AA-1D4E-B2AB-A6D46BA2BF15}"/>
              </a:ext>
            </a:extLst>
          </p:cNvPr>
          <p:cNvSpPr/>
          <p:nvPr/>
        </p:nvSpPr>
        <p:spPr>
          <a:xfrm>
            <a:off x="838200" y="4443514"/>
            <a:ext cx="5257800" cy="897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4A: Extended 1</a:t>
            </a:r>
            <a:r>
              <a:rPr lang="en-US" baseline="30000" dirty="0"/>
              <a:t>st</a:t>
            </a:r>
            <a:r>
              <a:rPr lang="en-US" dirty="0"/>
              <a:t> degree model still has strong visible bias in the residual plot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50658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37685"/>
            <a:ext cx="48562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Major steps of my work:</a:t>
            </a:r>
          </a:p>
          <a:p>
            <a:r>
              <a:rPr lang="en-US" sz="1800" dirty="0"/>
              <a:t>From an interactive UI to a regression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40ECB7-59AE-2D46-8C61-73269E8061B6}"/>
              </a:ext>
            </a:extLst>
          </p:cNvPr>
          <p:cNvSpPr/>
          <p:nvPr/>
        </p:nvSpPr>
        <p:spPr>
          <a:xfrm>
            <a:off x="960360" y="2620011"/>
            <a:ext cx="4856298" cy="37087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Source, scrape the data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ingatlan.com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ingatlannet.hu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Clean &amp; apply one-hot encoding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features where applicable, e.g. district, orientation, etc.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Fit baseline linear model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using SIZE as the independent variable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Add 2nd degree and interaction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the model to account for apparent polynomial relationships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Apply LASSO regularization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limit the number of variables generated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Summarize</a:t>
            </a:r>
            <a:r>
              <a:rPr lang="en-US" dirty="0">
                <a:solidFill>
                  <a:srgbClr val="000000"/>
                </a:solidFill>
              </a:rPr>
              <a:t> and draw conclusions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38104E-1B48-884A-A0AA-27F26E03CF45}"/>
              </a:ext>
            </a:extLst>
          </p:cNvPr>
          <p:cNvGrpSpPr/>
          <p:nvPr/>
        </p:nvGrpSpPr>
        <p:grpSpPr>
          <a:xfrm>
            <a:off x="2922203" y="3210556"/>
            <a:ext cx="932609" cy="2755725"/>
            <a:chOff x="960359" y="3210556"/>
            <a:chExt cx="4856300" cy="275572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D90DFB-D94E-AD4F-BE3A-14F04E4A79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210556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690522-E9B2-A041-A599-B98D14B65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3836198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30621-F9BB-4040-9266-18E12075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4442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1590B4-92F6-DF40-AF9B-C7DF6B393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340639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538D8B-FF0B-D542-B053-D49D90B0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359" y="5966281"/>
              <a:ext cx="48563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954D29F-5663-594A-A0F5-C490A9B3BFF8}"/>
              </a:ext>
            </a:extLst>
          </p:cNvPr>
          <p:cNvSpPr/>
          <p:nvPr/>
        </p:nvSpPr>
        <p:spPr>
          <a:xfrm>
            <a:off x="960360" y="5341872"/>
            <a:ext cx="5066139" cy="10178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991788-E1CA-9C4F-B226-B2663981C782}"/>
              </a:ext>
            </a:extLst>
          </p:cNvPr>
          <p:cNvSpPr/>
          <p:nvPr/>
        </p:nvSpPr>
        <p:spPr>
          <a:xfrm>
            <a:off x="6095999" y="1837685"/>
            <a:ext cx="5574225" cy="449103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0EE0A-FA89-684A-BA5F-FD2A4E80448D}"/>
              </a:ext>
            </a:extLst>
          </p:cNvPr>
          <p:cNvSpPr txBox="1"/>
          <p:nvPr/>
        </p:nvSpPr>
        <p:spPr>
          <a:xfrm>
            <a:off x="6296750" y="1940740"/>
            <a:ext cx="48562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600" b="1" dirty="0"/>
              <a:t>Extended 1</a:t>
            </a:r>
            <a:r>
              <a:rPr lang="en-US" sz="1600" b="1" baseline="30000" dirty="0"/>
              <a:t>st</a:t>
            </a:r>
            <a:r>
              <a:rPr lang="en-US" sz="1600" b="1" dirty="0"/>
              <a:t> degree model has better predictive power but still strong visible bias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7A05F-8191-E548-AC67-22A3CFBA457C}"/>
              </a:ext>
            </a:extLst>
          </p:cNvPr>
          <p:cNvSpPr/>
          <p:nvPr/>
        </p:nvSpPr>
        <p:spPr>
          <a:xfrm>
            <a:off x="960360" y="2631250"/>
            <a:ext cx="5066139" cy="182529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0A3B9D-FE8F-3945-BA08-F5AF3BB9804B}"/>
              </a:ext>
            </a:extLst>
          </p:cNvPr>
          <p:cNvSpPr txBox="1"/>
          <p:nvPr/>
        </p:nvSpPr>
        <p:spPr>
          <a:xfrm>
            <a:off x="6325814" y="3543898"/>
            <a:ext cx="1639041" cy="18774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400" b="1" dirty="0"/>
              <a:t>R-SQUARED:~</a:t>
            </a:r>
            <a:r>
              <a:rPr lang="en-US" sz="1400" dirty="0"/>
              <a:t>78%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RMSE: </a:t>
            </a:r>
            <a:r>
              <a:rPr lang="en-US" sz="1400" dirty="0"/>
              <a:t>~16 million HUF (~57k USD). 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Conclusions:</a:t>
            </a:r>
            <a:br>
              <a:rPr lang="en-US" sz="1400" dirty="0"/>
            </a:br>
            <a:r>
              <a:rPr lang="en-US" sz="1400" dirty="0"/>
              <a:t>Clear chance of further improvement given visible bias in regression plot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17B8A7-0A93-C344-9443-AEF0E849CD68}"/>
              </a:ext>
            </a:extLst>
          </p:cNvPr>
          <p:cNvSpPr txBox="1"/>
          <p:nvPr/>
        </p:nvSpPr>
        <p:spPr>
          <a:xfrm>
            <a:off x="6463076" y="2992125"/>
            <a:ext cx="1100099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ctr">
              <a:spcAft>
                <a:spcPts val="600"/>
              </a:spcAft>
            </a:pPr>
            <a:r>
              <a:rPr lang="en-US" sz="1400" dirty="0"/>
              <a:t>Extended 1</a:t>
            </a:r>
            <a:r>
              <a:rPr lang="en-US" sz="1400" baseline="30000" dirty="0"/>
              <a:t>st</a:t>
            </a:r>
            <a:r>
              <a:rPr lang="en-US" sz="1400" dirty="0"/>
              <a:t> degree model</a:t>
            </a:r>
            <a:endParaRPr lang="en-US" sz="105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16D973-4780-DF49-83D7-9704FC9A10BE}"/>
              </a:ext>
            </a:extLst>
          </p:cNvPr>
          <p:cNvSpPr/>
          <p:nvPr/>
        </p:nvSpPr>
        <p:spPr>
          <a:xfrm>
            <a:off x="6834754" y="2556869"/>
            <a:ext cx="310580" cy="3105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39FA67-700B-6B40-95C3-4250F70FB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746" y="3146510"/>
            <a:ext cx="3552345" cy="2468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253C758-DFCE-8C4D-B8EE-1D787EF5EEC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901868" y="4690807"/>
            <a:ext cx="402538" cy="4025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FEA4D-03E8-B642-9983-ED1B053B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9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9E45CF-725F-7747-9591-9327E26412C0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</a:t>
            </a:r>
            <a:r>
              <a:rPr lang="en-US" sz="900" dirty="0" err="1"/>
              <a:t>ingatlan.com</a:t>
            </a:r>
            <a:r>
              <a:rPr lang="en-US" sz="900" dirty="0"/>
              <a:t>, own analysis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128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1844</Words>
  <Application>Microsoft Macintosh PowerPoint</Application>
  <PresentationFormat>Widescreen</PresentationFormat>
  <Paragraphs>214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Regression analysis of apartment prices in Budapest, Hungary</vt:lpstr>
      <vt:lpstr>Budapest has one of the cheapest, yet fastest developing housing markets in the EU</vt:lpstr>
      <vt:lpstr>5 step journey to turn ingatlan.com UI into a regression model predicting the apartment price</vt:lpstr>
      <vt:lpstr>5 step journey to turn ingatlan.com UI into a regression model predicting the apartment price</vt:lpstr>
      <vt:lpstr>Step 1: Faced numerous challenges, incl. scraping an interactive map, kick-outs, etc.</vt:lpstr>
      <vt:lpstr>Step 2: Created 70 features from the original 20, raising the chance of overfitting</vt:lpstr>
      <vt:lpstr>Step 2: Created 70 features from the original 20, raising the chance of overfitting</vt:lpstr>
      <vt:lpstr>Step 3: Baseline model was already able to explain 64% of the variance in apartment prices</vt:lpstr>
      <vt:lpstr>Step 4A: Extended 1st degree model still has strong visible bias in the residual plot</vt:lpstr>
      <vt:lpstr>Step 4B: Polynomial features provide small R-squared, yet substantial RMSE improvement</vt:lpstr>
      <vt:lpstr>Step 5: LASSO provided a streamlined yet stronger predictive model</vt:lpstr>
      <vt:lpstr>Steps 4-5: Pulling it all together, clear predictive improvement and decrease in visible bias</vt:lpstr>
      <vt:lpstr>Step 6: Size and the district average are most important factors in price prediction</vt:lpstr>
      <vt:lpstr>A predictive apartment pricing model has a clear business applicability on ingatlan.com</vt:lpstr>
      <vt:lpstr>Thank you!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analysis of apartment prices in Budapest, Hungary</dc:title>
  <dc:creator>Krisztian Sandor</dc:creator>
  <cp:lastModifiedBy>Krisztian Sandor</cp:lastModifiedBy>
  <cp:revision>52</cp:revision>
  <dcterms:created xsi:type="dcterms:W3CDTF">2018-10-11T13:35:47Z</dcterms:created>
  <dcterms:modified xsi:type="dcterms:W3CDTF">2018-10-12T19:07:58Z</dcterms:modified>
</cp:coreProperties>
</file>